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9.jpg" ContentType="image/png"/>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3"/>
  </p:sldMasterIdLst>
  <p:notesMasterIdLst>
    <p:notesMasterId r:id="rId38"/>
  </p:notesMasterIdLst>
  <p:sldIdLst>
    <p:sldId id="256" r:id="rId4"/>
    <p:sldId id="339" r:id="rId5"/>
    <p:sldId id="438" r:id="rId6"/>
    <p:sldId id="441" r:id="rId7"/>
    <p:sldId id="449" r:id="rId8"/>
    <p:sldId id="450" r:id="rId9"/>
    <p:sldId id="448" r:id="rId10"/>
    <p:sldId id="443" r:id="rId11"/>
    <p:sldId id="439" r:id="rId12"/>
    <p:sldId id="442" r:id="rId13"/>
    <p:sldId id="447" r:id="rId14"/>
    <p:sldId id="434" r:id="rId15"/>
    <p:sldId id="451" r:id="rId16"/>
    <p:sldId id="436" r:id="rId17"/>
    <p:sldId id="375" r:id="rId18"/>
    <p:sldId id="466" r:id="rId19"/>
    <p:sldId id="323" r:id="rId20"/>
    <p:sldId id="387" r:id="rId21"/>
    <p:sldId id="453" r:id="rId22"/>
    <p:sldId id="452" r:id="rId23"/>
    <p:sldId id="460" r:id="rId24"/>
    <p:sldId id="325" r:id="rId25"/>
    <p:sldId id="459" r:id="rId26"/>
    <p:sldId id="461" r:id="rId27"/>
    <p:sldId id="458" r:id="rId28"/>
    <p:sldId id="462" r:id="rId29"/>
    <p:sldId id="457" r:id="rId30"/>
    <p:sldId id="463" r:id="rId31"/>
    <p:sldId id="467" r:id="rId32"/>
    <p:sldId id="464" r:id="rId33"/>
    <p:sldId id="465" r:id="rId34"/>
    <p:sldId id="340" r:id="rId35"/>
    <p:sldId id="455" r:id="rId36"/>
    <p:sldId id="454" r:id="rId37"/>
  </p:sldIdLst>
  <p:sldSz cx="12192000" cy="6858000"/>
  <p:notesSz cx="6889750" cy="1002188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28C98"/>
    <a:srgbClr val="0000FF"/>
    <a:srgbClr val="2B91AF"/>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C3E819-71EC-44CD-BF29-F7A16655A320}" v="19" dt="2020-05-12T11:08:53.7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73" autoAdjust="0"/>
  </p:normalViewPr>
  <p:slideViewPr>
    <p:cSldViewPr snapToGrid="0">
      <p:cViewPr varScale="1">
        <p:scale>
          <a:sx n="107" d="100"/>
          <a:sy n="107" d="100"/>
        </p:scale>
        <p:origin x="612" y="10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microsoft.com/office/2015/10/relationships/revisionInfo" Target="revisionInfo.xml"/><Relationship Id="rId8" Type="http://schemas.openxmlformats.org/officeDocument/2006/relationships/slide" Target="slides/slide5.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5558" cy="502835"/>
          </a:xfrm>
          <a:prstGeom prst="rect">
            <a:avLst/>
          </a:prstGeom>
        </p:spPr>
        <p:txBody>
          <a:bodyPr vert="horz" lIns="96634" tIns="48317" rIns="96634" bIns="48317" rtlCol="0"/>
          <a:lstStyle>
            <a:lvl1pPr algn="l">
              <a:defRPr sz="1300"/>
            </a:lvl1pPr>
          </a:lstStyle>
          <a:p>
            <a:endParaRPr lang="en-US"/>
          </a:p>
        </p:txBody>
      </p:sp>
      <p:sp>
        <p:nvSpPr>
          <p:cNvPr id="3" name="Date Placeholder 2"/>
          <p:cNvSpPr>
            <a:spLocks noGrp="1"/>
          </p:cNvSpPr>
          <p:nvPr>
            <p:ph type="dt" idx="1"/>
          </p:nvPr>
        </p:nvSpPr>
        <p:spPr>
          <a:xfrm>
            <a:off x="3902597" y="0"/>
            <a:ext cx="2985558" cy="502835"/>
          </a:xfrm>
          <a:prstGeom prst="rect">
            <a:avLst/>
          </a:prstGeom>
        </p:spPr>
        <p:txBody>
          <a:bodyPr vert="horz" lIns="96634" tIns="48317" rIns="96634" bIns="48317" rtlCol="0"/>
          <a:lstStyle>
            <a:lvl1pPr algn="r">
              <a:defRPr sz="1300"/>
            </a:lvl1pPr>
          </a:lstStyle>
          <a:p>
            <a:fld id="{0123E455-1A20-4F9D-AB8C-A6908B79F2B5}" type="datetimeFigureOut">
              <a:rPr lang="en-US" smtClean="0"/>
              <a:t>3/10/2024</a:t>
            </a:fld>
            <a:endParaRPr lang="en-US"/>
          </a:p>
        </p:txBody>
      </p:sp>
      <p:sp>
        <p:nvSpPr>
          <p:cNvPr id="4" name="Slide Image Placeholder 3"/>
          <p:cNvSpPr>
            <a:spLocks noGrp="1" noRot="1" noChangeAspect="1"/>
          </p:cNvSpPr>
          <p:nvPr>
            <p:ph type="sldImg" idx="2"/>
          </p:nvPr>
        </p:nvSpPr>
        <p:spPr>
          <a:xfrm>
            <a:off x="438150" y="1252538"/>
            <a:ext cx="6013450" cy="3382962"/>
          </a:xfrm>
          <a:prstGeom prst="rect">
            <a:avLst/>
          </a:prstGeom>
          <a:noFill/>
          <a:ln w="12700">
            <a:solidFill>
              <a:prstClr val="black"/>
            </a:solidFill>
          </a:ln>
        </p:spPr>
        <p:txBody>
          <a:bodyPr vert="horz" lIns="96634" tIns="48317" rIns="96634" bIns="48317" rtlCol="0" anchor="ctr"/>
          <a:lstStyle/>
          <a:p>
            <a:endParaRPr lang="en-US"/>
          </a:p>
        </p:txBody>
      </p:sp>
      <p:sp>
        <p:nvSpPr>
          <p:cNvPr id="5" name="Notes Placeholder 4"/>
          <p:cNvSpPr>
            <a:spLocks noGrp="1"/>
          </p:cNvSpPr>
          <p:nvPr>
            <p:ph type="body" sz="quarter" idx="3"/>
          </p:nvPr>
        </p:nvSpPr>
        <p:spPr>
          <a:xfrm>
            <a:off x="688975" y="4823034"/>
            <a:ext cx="5511800" cy="3946118"/>
          </a:xfrm>
          <a:prstGeom prst="rect">
            <a:avLst/>
          </a:prstGeom>
        </p:spPr>
        <p:txBody>
          <a:bodyPr vert="horz" lIns="96634" tIns="48317" rIns="96634" bIns="48317"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19055"/>
            <a:ext cx="2985558" cy="502834"/>
          </a:xfrm>
          <a:prstGeom prst="rect">
            <a:avLst/>
          </a:prstGeom>
        </p:spPr>
        <p:txBody>
          <a:bodyPr vert="horz" lIns="96634" tIns="48317" rIns="96634" bIns="48317" rtlCol="0" anchor="b"/>
          <a:lstStyle>
            <a:lvl1pPr algn="l">
              <a:defRPr sz="1300"/>
            </a:lvl1pPr>
          </a:lstStyle>
          <a:p>
            <a:endParaRPr lang="en-US"/>
          </a:p>
        </p:txBody>
      </p:sp>
      <p:sp>
        <p:nvSpPr>
          <p:cNvPr id="7" name="Slide Number Placeholder 6"/>
          <p:cNvSpPr>
            <a:spLocks noGrp="1"/>
          </p:cNvSpPr>
          <p:nvPr>
            <p:ph type="sldNum" sz="quarter" idx="5"/>
          </p:nvPr>
        </p:nvSpPr>
        <p:spPr>
          <a:xfrm>
            <a:off x="3902597" y="9519055"/>
            <a:ext cx="2985558" cy="502834"/>
          </a:xfrm>
          <a:prstGeom prst="rect">
            <a:avLst/>
          </a:prstGeom>
        </p:spPr>
        <p:txBody>
          <a:bodyPr vert="horz" lIns="96634" tIns="48317" rIns="96634" bIns="48317" rtlCol="0" anchor="b"/>
          <a:lstStyle>
            <a:lvl1pPr algn="r">
              <a:defRPr sz="1300"/>
            </a:lvl1pPr>
          </a:lstStyle>
          <a:p>
            <a:fld id="{DEFD66D1-1A48-40B4-9A2D-5D4F04AC0808}" type="slidenum">
              <a:rPr lang="en-US" smtClean="0"/>
              <a:t>‹#›</a:t>
            </a:fld>
            <a:endParaRPr lang="en-US"/>
          </a:p>
        </p:txBody>
      </p:sp>
    </p:spTree>
    <p:extLst>
      <p:ext uri="{BB962C8B-B14F-4D97-AF65-F5344CB8AC3E}">
        <p14:creationId xmlns:p14="http://schemas.microsoft.com/office/powerpoint/2010/main" val="3883347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ED80-A213-4ECE-89FA-9B20CF0437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136C32-C8C7-463B-A1F7-67DFCAE439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CD29F6-635A-4AA6-BB1E-8FEEE3F541B2}"/>
              </a:ext>
            </a:extLst>
          </p:cNvPr>
          <p:cNvSpPr>
            <a:spLocks noGrp="1"/>
          </p:cNvSpPr>
          <p:nvPr>
            <p:ph type="dt" sz="half" idx="10"/>
          </p:nvPr>
        </p:nvSpPr>
        <p:spPr/>
        <p:txBody>
          <a:bodyPr/>
          <a:lstStyle/>
          <a:p>
            <a:fld id="{A0E91A94-F19F-40CA-AA51-DB498FD38CEA}" type="datetimeFigureOut">
              <a:rPr lang="en-US" smtClean="0"/>
              <a:t>3/10/2024</a:t>
            </a:fld>
            <a:endParaRPr lang="en-US"/>
          </a:p>
        </p:txBody>
      </p:sp>
      <p:sp>
        <p:nvSpPr>
          <p:cNvPr id="5" name="Footer Placeholder 4">
            <a:extLst>
              <a:ext uri="{FF2B5EF4-FFF2-40B4-BE49-F238E27FC236}">
                <a16:creationId xmlns:a16="http://schemas.microsoft.com/office/drawing/2014/main" id="{3ED58AF3-0B11-4731-B823-5ACA10523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9271C-1194-4AFC-B841-6F418BDEA5A6}"/>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831030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EA41B-E51D-48BA-8C34-53F8858802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CE7715-2649-465B-939F-9DB7C8514E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51E1E-F7C4-409B-AA96-2C6195D504DF}"/>
              </a:ext>
            </a:extLst>
          </p:cNvPr>
          <p:cNvSpPr>
            <a:spLocks noGrp="1"/>
          </p:cNvSpPr>
          <p:nvPr>
            <p:ph type="dt" sz="half" idx="10"/>
          </p:nvPr>
        </p:nvSpPr>
        <p:spPr/>
        <p:txBody>
          <a:bodyPr/>
          <a:lstStyle/>
          <a:p>
            <a:fld id="{A0E91A94-F19F-40CA-AA51-DB498FD38CEA}" type="datetimeFigureOut">
              <a:rPr lang="en-US" smtClean="0"/>
              <a:t>3/10/2024</a:t>
            </a:fld>
            <a:endParaRPr lang="en-US"/>
          </a:p>
        </p:txBody>
      </p:sp>
      <p:sp>
        <p:nvSpPr>
          <p:cNvPr id="5" name="Footer Placeholder 4">
            <a:extLst>
              <a:ext uri="{FF2B5EF4-FFF2-40B4-BE49-F238E27FC236}">
                <a16:creationId xmlns:a16="http://schemas.microsoft.com/office/drawing/2014/main" id="{F34BF5E9-2E2C-46E1-8906-0C07FDAB2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11566-C93C-470B-A03C-9AF80FF9CF9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289357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276D0-69A1-40C0-87C7-A9B6101D2C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3E511C-36B9-4BA7-98E4-F91E368ECB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D5E46-6FE0-49DB-91BC-18078371D4DB}"/>
              </a:ext>
            </a:extLst>
          </p:cNvPr>
          <p:cNvSpPr>
            <a:spLocks noGrp="1"/>
          </p:cNvSpPr>
          <p:nvPr>
            <p:ph type="dt" sz="half" idx="10"/>
          </p:nvPr>
        </p:nvSpPr>
        <p:spPr/>
        <p:txBody>
          <a:bodyPr/>
          <a:lstStyle/>
          <a:p>
            <a:fld id="{A0E91A94-F19F-40CA-AA51-DB498FD38CEA}" type="datetimeFigureOut">
              <a:rPr lang="en-US" smtClean="0"/>
              <a:t>3/10/2024</a:t>
            </a:fld>
            <a:endParaRPr lang="en-US"/>
          </a:p>
        </p:txBody>
      </p:sp>
      <p:sp>
        <p:nvSpPr>
          <p:cNvPr id="5" name="Footer Placeholder 4">
            <a:extLst>
              <a:ext uri="{FF2B5EF4-FFF2-40B4-BE49-F238E27FC236}">
                <a16:creationId xmlns:a16="http://schemas.microsoft.com/office/drawing/2014/main" id="{D9610F75-13A7-4244-A44C-029B6BF9E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164F2-2F7F-41D2-A331-C13875A1F234}"/>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671644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BFC1-645E-4307-98DD-69AA859A5674}"/>
              </a:ext>
            </a:extLst>
          </p:cNvPr>
          <p:cNvSpPr>
            <a:spLocks noGrp="1"/>
          </p:cNvSpPr>
          <p:nvPr>
            <p:ph type="title"/>
          </p:nvPr>
        </p:nvSpPr>
        <p:spPr>
          <a:xfrm>
            <a:off x="838200" y="365126"/>
            <a:ext cx="10515600" cy="794204"/>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0CCFF52F-78FB-4B1E-BF1B-AC185D230A45}"/>
              </a:ext>
            </a:extLst>
          </p:cNvPr>
          <p:cNvSpPr>
            <a:spLocks noGrp="1"/>
          </p:cNvSpPr>
          <p:nvPr>
            <p:ph idx="1"/>
          </p:nvPr>
        </p:nvSpPr>
        <p:spPr>
          <a:xfrm>
            <a:off x="838200" y="1347107"/>
            <a:ext cx="10515600" cy="4829856"/>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1401BAFD-9B64-44ED-A74D-AAF42355814B}"/>
              </a:ext>
            </a:extLst>
          </p:cNvPr>
          <p:cNvSpPr>
            <a:spLocks noGrp="1"/>
          </p:cNvSpPr>
          <p:nvPr>
            <p:ph type="dt" sz="half" idx="10"/>
          </p:nvPr>
        </p:nvSpPr>
        <p:spPr/>
        <p:txBody>
          <a:bodyPr/>
          <a:lstStyle/>
          <a:p>
            <a:fld id="{A0E91A94-F19F-40CA-AA51-DB498FD38CEA}" type="datetimeFigureOut">
              <a:rPr lang="en-US" smtClean="0"/>
              <a:t>3/10/2024</a:t>
            </a:fld>
            <a:endParaRPr lang="en-US"/>
          </a:p>
        </p:txBody>
      </p:sp>
      <p:sp>
        <p:nvSpPr>
          <p:cNvPr id="5" name="Footer Placeholder 4">
            <a:extLst>
              <a:ext uri="{FF2B5EF4-FFF2-40B4-BE49-F238E27FC236}">
                <a16:creationId xmlns:a16="http://schemas.microsoft.com/office/drawing/2014/main" id="{AF9D61C7-138B-428E-8FAE-C7CBC5B90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42EF5-2528-4065-8B32-B51A88B656F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370381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D6A8-4083-4A67-A819-05753B04F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620F58-9F21-449A-87BC-611DAB7690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EA62D2-F2FD-4B46-9A10-126415484860}"/>
              </a:ext>
            </a:extLst>
          </p:cNvPr>
          <p:cNvSpPr>
            <a:spLocks noGrp="1"/>
          </p:cNvSpPr>
          <p:nvPr>
            <p:ph type="dt" sz="half" idx="10"/>
          </p:nvPr>
        </p:nvSpPr>
        <p:spPr/>
        <p:txBody>
          <a:bodyPr/>
          <a:lstStyle/>
          <a:p>
            <a:fld id="{A0E91A94-F19F-40CA-AA51-DB498FD38CEA}" type="datetimeFigureOut">
              <a:rPr lang="en-US" smtClean="0"/>
              <a:t>3/10/2024</a:t>
            </a:fld>
            <a:endParaRPr lang="en-US"/>
          </a:p>
        </p:txBody>
      </p:sp>
      <p:sp>
        <p:nvSpPr>
          <p:cNvPr id="5" name="Footer Placeholder 4">
            <a:extLst>
              <a:ext uri="{FF2B5EF4-FFF2-40B4-BE49-F238E27FC236}">
                <a16:creationId xmlns:a16="http://schemas.microsoft.com/office/drawing/2014/main" id="{76A9633F-8F01-4557-BD47-6F521337F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FF477-4311-4F20-9A61-04047FFD45AA}"/>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781190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5FE9-0A09-40AA-9B36-401F27695D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05D76E-8101-4B33-BABC-779DCDF4C6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B5658-4CB0-4808-9030-742CEF2794F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CF7A76-A00D-47F9-826B-50A443936351}"/>
              </a:ext>
            </a:extLst>
          </p:cNvPr>
          <p:cNvSpPr>
            <a:spLocks noGrp="1"/>
          </p:cNvSpPr>
          <p:nvPr>
            <p:ph type="dt" sz="half" idx="10"/>
          </p:nvPr>
        </p:nvSpPr>
        <p:spPr/>
        <p:txBody>
          <a:bodyPr/>
          <a:lstStyle/>
          <a:p>
            <a:fld id="{A0E91A94-F19F-40CA-AA51-DB498FD38CEA}" type="datetimeFigureOut">
              <a:rPr lang="en-US" smtClean="0"/>
              <a:t>3/10/2024</a:t>
            </a:fld>
            <a:endParaRPr lang="en-US"/>
          </a:p>
        </p:txBody>
      </p:sp>
      <p:sp>
        <p:nvSpPr>
          <p:cNvPr id="6" name="Footer Placeholder 5">
            <a:extLst>
              <a:ext uri="{FF2B5EF4-FFF2-40B4-BE49-F238E27FC236}">
                <a16:creationId xmlns:a16="http://schemas.microsoft.com/office/drawing/2014/main" id="{B9A11B4E-CF90-42E8-BEA2-806D3AA52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99209-5F1F-48CC-9E3A-A7F3D16C6FBB}"/>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2385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A64A-96B2-4853-9C0A-49D004092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66679D-6F86-43B9-8F54-29714A39D4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26833F-DDC9-4716-BD60-CE9037A6CC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29BFAF-6B22-402E-B2D6-6FED66062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4059B4-1ABA-48DA-8550-3D1994F8D8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013F24-7B6F-4CF7-A956-476238FCF66C}"/>
              </a:ext>
            </a:extLst>
          </p:cNvPr>
          <p:cNvSpPr>
            <a:spLocks noGrp="1"/>
          </p:cNvSpPr>
          <p:nvPr>
            <p:ph type="dt" sz="half" idx="10"/>
          </p:nvPr>
        </p:nvSpPr>
        <p:spPr/>
        <p:txBody>
          <a:bodyPr/>
          <a:lstStyle/>
          <a:p>
            <a:fld id="{A0E91A94-F19F-40CA-AA51-DB498FD38CEA}" type="datetimeFigureOut">
              <a:rPr lang="en-US" smtClean="0"/>
              <a:t>3/10/2024</a:t>
            </a:fld>
            <a:endParaRPr lang="en-US"/>
          </a:p>
        </p:txBody>
      </p:sp>
      <p:sp>
        <p:nvSpPr>
          <p:cNvPr id="8" name="Footer Placeholder 7">
            <a:extLst>
              <a:ext uri="{FF2B5EF4-FFF2-40B4-BE49-F238E27FC236}">
                <a16:creationId xmlns:a16="http://schemas.microsoft.com/office/drawing/2014/main" id="{0BE795C5-F6D8-4407-9816-D2FF47EA70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BEABD-BADB-41F5-BD6E-C7730DD610F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01687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BBAE6-474B-48D7-A673-6561609BF7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F10769-1DED-4E31-96E8-DE204D891D2E}"/>
              </a:ext>
            </a:extLst>
          </p:cNvPr>
          <p:cNvSpPr>
            <a:spLocks noGrp="1"/>
          </p:cNvSpPr>
          <p:nvPr>
            <p:ph type="dt" sz="half" idx="10"/>
          </p:nvPr>
        </p:nvSpPr>
        <p:spPr/>
        <p:txBody>
          <a:bodyPr/>
          <a:lstStyle/>
          <a:p>
            <a:fld id="{A0E91A94-F19F-40CA-AA51-DB498FD38CEA}" type="datetimeFigureOut">
              <a:rPr lang="en-US" smtClean="0"/>
              <a:t>3/10/2024</a:t>
            </a:fld>
            <a:endParaRPr lang="en-US"/>
          </a:p>
        </p:txBody>
      </p:sp>
      <p:sp>
        <p:nvSpPr>
          <p:cNvPr id="4" name="Footer Placeholder 3">
            <a:extLst>
              <a:ext uri="{FF2B5EF4-FFF2-40B4-BE49-F238E27FC236}">
                <a16:creationId xmlns:a16="http://schemas.microsoft.com/office/drawing/2014/main" id="{9958DFED-82EA-4903-A758-DE02143C67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5DEC22-03AA-4BF7-AF37-2906770EA520}"/>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449907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AD11E-6766-45CE-8841-B320C0BDFF22}"/>
              </a:ext>
            </a:extLst>
          </p:cNvPr>
          <p:cNvSpPr>
            <a:spLocks noGrp="1"/>
          </p:cNvSpPr>
          <p:nvPr>
            <p:ph type="dt" sz="half" idx="10"/>
          </p:nvPr>
        </p:nvSpPr>
        <p:spPr/>
        <p:txBody>
          <a:bodyPr/>
          <a:lstStyle/>
          <a:p>
            <a:fld id="{A0E91A94-F19F-40CA-AA51-DB498FD38CEA}" type="datetimeFigureOut">
              <a:rPr lang="en-US" smtClean="0"/>
              <a:t>3/10/2024</a:t>
            </a:fld>
            <a:endParaRPr lang="en-US"/>
          </a:p>
        </p:txBody>
      </p:sp>
      <p:sp>
        <p:nvSpPr>
          <p:cNvPr id="3" name="Footer Placeholder 2">
            <a:extLst>
              <a:ext uri="{FF2B5EF4-FFF2-40B4-BE49-F238E27FC236}">
                <a16:creationId xmlns:a16="http://schemas.microsoft.com/office/drawing/2014/main" id="{B64B4E5F-0050-40D0-86A5-40EA47BA4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DACFB9-678F-4E4C-8649-08061D9FA87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4180351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D1A5-E511-494C-AE06-34ABF91BF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536AAD-9708-4B9A-923B-F9DE3B5E0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ABDA3F-B5A8-4574-90D9-B313BF64A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809C3-04EB-4875-8307-5B058A42B3E3}"/>
              </a:ext>
            </a:extLst>
          </p:cNvPr>
          <p:cNvSpPr>
            <a:spLocks noGrp="1"/>
          </p:cNvSpPr>
          <p:nvPr>
            <p:ph type="dt" sz="half" idx="10"/>
          </p:nvPr>
        </p:nvSpPr>
        <p:spPr/>
        <p:txBody>
          <a:bodyPr/>
          <a:lstStyle/>
          <a:p>
            <a:fld id="{A0E91A94-F19F-40CA-AA51-DB498FD38CEA}" type="datetimeFigureOut">
              <a:rPr lang="en-US" smtClean="0"/>
              <a:t>3/10/2024</a:t>
            </a:fld>
            <a:endParaRPr lang="en-US"/>
          </a:p>
        </p:txBody>
      </p:sp>
      <p:sp>
        <p:nvSpPr>
          <p:cNvPr id="6" name="Footer Placeholder 5">
            <a:extLst>
              <a:ext uri="{FF2B5EF4-FFF2-40B4-BE49-F238E27FC236}">
                <a16:creationId xmlns:a16="http://schemas.microsoft.com/office/drawing/2014/main" id="{BD53C7F2-CB6E-4EB2-8EE5-545A9BB1C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6CEB6-D661-4300-9646-9E4AC170413F}"/>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9750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ACC9-BE44-40BE-8100-251EEBA4F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B6F4DD-1E61-4B4C-B4C7-BFF6C6366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A9333E-0F63-4A12-B3AA-4624807BB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FD15F0-1E81-4DA4-BE27-FC977A2EB077}"/>
              </a:ext>
            </a:extLst>
          </p:cNvPr>
          <p:cNvSpPr>
            <a:spLocks noGrp="1"/>
          </p:cNvSpPr>
          <p:nvPr>
            <p:ph type="dt" sz="half" idx="10"/>
          </p:nvPr>
        </p:nvSpPr>
        <p:spPr/>
        <p:txBody>
          <a:bodyPr/>
          <a:lstStyle/>
          <a:p>
            <a:fld id="{A0E91A94-F19F-40CA-AA51-DB498FD38CEA}" type="datetimeFigureOut">
              <a:rPr lang="en-US" smtClean="0"/>
              <a:t>3/10/2024</a:t>
            </a:fld>
            <a:endParaRPr lang="en-US"/>
          </a:p>
        </p:txBody>
      </p:sp>
      <p:sp>
        <p:nvSpPr>
          <p:cNvPr id="6" name="Footer Placeholder 5">
            <a:extLst>
              <a:ext uri="{FF2B5EF4-FFF2-40B4-BE49-F238E27FC236}">
                <a16:creationId xmlns:a16="http://schemas.microsoft.com/office/drawing/2014/main" id="{309197CE-7A8E-42D7-B21F-94FDEA5FA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62155-98EF-4276-ABB6-025380EBDBE3}"/>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90818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B8B98-7208-4D9E-BF98-093718E0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3A9A1D-087B-4235-8AA5-BF59A1677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DCEE0-F4AB-42F5-A826-A561928A9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E91A94-F19F-40CA-AA51-DB498FD38CEA}" type="datetimeFigureOut">
              <a:rPr lang="en-US" smtClean="0"/>
              <a:t>3/10/2024</a:t>
            </a:fld>
            <a:endParaRPr lang="en-US"/>
          </a:p>
        </p:txBody>
      </p:sp>
      <p:sp>
        <p:nvSpPr>
          <p:cNvPr id="5" name="Footer Placeholder 4">
            <a:extLst>
              <a:ext uri="{FF2B5EF4-FFF2-40B4-BE49-F238E27FC236}">
                <a16:creationId xmlns:a16="http://schemas.microsoft.com/office/drawing/2014/main" id="{E450861F-10ED-468D-BCD5-ACA3E7508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9EE955-4D10-4733-AF56-2AB0E7F05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18471-409B-4229-AF22-C823B0CD064E}" type="slidenum">
              <a:rPr lang="en-US" smtClean="0"/>
              <a:t>‹#›</a:t>
            </a:fld>
            <a:endParaRPr lang="en-US"/>
          </a:p>
        </p:txBody>
      </p:sp>
    </p:spTree>
    <p:extLst>
      <p:ext uri="{BB962C8B-B14F-4D97-AF65-F5344CB8AC3E}">
        <p14:creationId xmlns:p14="http://schemas.microsoft.com/office/powerpoint/2010/main" val="3649166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www.flupperdots.com/"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www.flupperdots.com/" TargetMode="External"/><Relationship Id="rId7"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0.tmp"/><Relationship Id="rId5" Type="http://schemas.openxmlformats.org/officeDocument/2006/relationships/image" Target="../media/image19.tmp"/><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image" Target="../media/image28.tmp"/><Relationship Id="rId1" Type="http://schemas.openxmlformats.org/officeDocument/2006/relationships/slideLayout" Target="../slideLayouts/slideLayout2.xml"/><Relationship Id="rId5" Type="http://schemas.openxmlformats.org/officeDocument/2006/relationships/image" Target="../media/image31.tmp"/><Relationship Id="rId4" Type="http://schemas.openxmlformats.org/officeDocument/2006/relationships/image" Target="../media/image30.tmp"/></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image" Target="../media/image3.tmp"/><Relationship Id="rId1" Type="http://schemas.openxmlformats.org/officeDocument/2006/relationships/slideLayout" Target="../slideLayouts/slideLayout2.xml"/><Relationship Id="rId4" Type="http://schemas.openxmlformats.org/officeDocument/2006/relationships/image" Target="../media/image5.tm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gif"/><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g"/><Relationship Id="rId10" Type="http://schemas.openxmlformats.org/officeDocument/2006/relationships/image" Target="../media/image14.jpg"/><Relationship Id="rId4" Type="http://schemas.openxmlformats.org/officeDocument/2006/relationships/image" Target="../media/image8.png"/><Relationship Id="rId9"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852F7C25-388C-4249-9CD3-407E045C4159}"/>
              </a:ext>
            </a:extLst>
          </p:cNvPr>
          <p:cNvPicPr>
            <a:picLocks noChangeAspect="1"/>
          </p:cNvPicPr>
          <p:nvPr/>
        </p:nvPicPr>
        <p:blipFill>
          <a:blip r:embed="rId2">
            <a:extLst>
              <a:ext uri="{28A0092B-C50C-407E-A947-70E740481C1C}">
                <a14:useLocalDpi xmlns:a14="http://schemas.microsoft.com/office/drawing/2010/main" val="0"/>
              </a:ext>
            </a:extLst>
          </a:blip>
          <a:srcRect l="450" r="450"/>
          <a:stretch/>
        </p:blipFill>
        <p:spPr>
          <a:xfrm>
            <a:off x="3382171" y="10"/>
            <a:ext cx="8668512" cy="6857990"/>
          </a:xfrm>
          <a:prstGeom prst="rect">
            <a:avLst/>
          </a:prstGeom>
        </p:spPr>
      </p:pic>
      <p:sp>
        <p:nvSpPr>
          <p:cNvPr id="65" name="Rectangle 6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BC7102C-2669-4028-8681-91F769FD22B8}"/>
              </a:ext>
            </a:extLst>
          </p:cNvPr>
          <p:cNvSpPr>
            <a:spLocks noGrp="1"/>
          </p:cNvSpPr>
          <p:nvPr>
            <p:ph type="ctrTitle"/>
          </p:nvPr>
        </p:nvSpPr>
        <p:spPr>
          <a:xfrm>
            <a:off x="646246" y="4430819"/>
            <a:ext cx="4023360" cy="897497"/>
          </a:xfrm>
        </p:spPr>
        <p:txBody>
          <a:bodyPr anchor="b">
            <a:normAutofit fontScale="90000"/>
          </a:bodyPr>
          <a:lstStyle/>
          <a:p>
            <a:pPr algn="l"/>
            <a:br>
              <a:rPr lang="nl-BE" sz="4400" dirty="0"/>
            </a:br>
            <a:br>
              <a:rPr lang="nl-BE" sz="4400" dirty="0"/>
            </a:br>
            <a:r>
              <a:rPr lang="nl-BE" sz="3600" dirty="0"/>
              <a:t>Programmeren in C# </a:t>
            </a:r>
            <a:endParaRPr lang="nl-BE" sz="4400" dirty="0"/>
          </a:p>
        </p:txBody>
      </p:sp>
      <p:sp>
        <p:nvSpPr>
          <p:cNvPr id="3" name="Subtitle 2">
            <a:extLst>
              <a:ext uri="{FF2B5EF4-FFF2-40B4-BE49-F238E27FC236}">
                <a16:creationId xmlns:a16="http://schemas.microsoft.com/office/drawing/2014/main" id="{D59F3AE0-57DA-4D52-AE40-3287F6824262}"/>
              </a:ext>
            </a:extLst>
          </p:cNvPr>
          <p:cNvSpPr>
            <a:spLocks noGrp="1"/>
          </p:cNvSpPr>
          <p:nvPr>
            <p:ph type="subTitle" idx="1"/>
          </p:nvPr>
        </p:nvSpPr>
        <p:spPr>
          <a:xfrm>
            <a:off x="481030" y="3401843"/>
            <a:ext cx="4398542" cy="970925"/>
          </a:xfrm>
        </p:spPr>
        <p:txBody>
          <a:bodyPr>
            <a:normAutofit fontScale="62500" lnSpcReduction="20000"/>
          </a:bodyPr>
          <a:lstStyle/>
          <a:p>
            <a:r>
              <a:rPr lang="nl-BE" sz="5100" dirty="0"/>
              <a:t>Inleiding </a:t>
            </a:r>
          </a:p>
          <a:p>
            <a:r>
              <a:rPr lang="nl-BE" sz="5100" dirty="0"/>
              <a:t>Web development - UI </a:t>
            </a:r>
            <a:endParaRPr lang="nl-BE" sz="11000" dirty="0"/>
          </a:p>
          <a:p>
            <a:endParaRPr lang="nl-BE" sz="2000" dirty="0"/>
          </a:p>
        </p:txBody>
      </p:sp>
      <p:sp>
        <p:nvSpPr>
          <p:cNvPr id="67" name="Rectangle 6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69" name="Rectangle 6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174663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3" y="90876"/>
            <a:ext cx="10841052" cy="794204"/>
          </a:xfrm>
        </p:spPr>
        <p:txBody>
          <a:bodyPr/>
          <a:lstStyle/>
          <a:p>
            <a:r>
              <a:rPr lang="nl-BE" dirty="0"/>
              <a:t>HTTP </a:t>
            </a:r>
            <a:r>
              <a:rPr lang="nl-BE" dirty="0" err="1"/>
              <a:t>request</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8923" y="1004721"/>
            <a:ext cx="11434273" cy="5642762"/>
          </a:xfrm>
        </p:spPr>
        <p:txBody>
          <a:bodyPr>
            <a:normAutofit/>
          </a:bodyPr>
          <a:lstStyle/>
          <a:p>
            <a:r>
              <a:rPr lang="nl-BE" dirty="0"/>
              <a:t>Een voorbeeld van een GET opdracht</a:t>
            </a:r>
          </a:p>
          <a:p>
            <a:pPr lvl="1"/>
            <a:r>
              <a:rPr lang="nl-BE" dirty="0" err="1"/>
              <a:t>Request</a:t>
            </a:r>
            <a:r>
              <a:rPr lang="nl-BE" dirty="0"/>
              <a:t> van de client:</a:t>
            </a:r>
          </a:p>
          <a:p>
            <a:pPr lvl="1"/>
            <a:endParaRPr lang="nl-BE" dirty="0"/>
          </a:p>
          <a:p>
            <a:pPr lvl="1"/>
            <a:endParaRPr lang="nl-BE" dirty="0"/>
          </a:p>
          <a:p>
            <a:pPr lvl="1"/>
            <a:endParaRPr lang="nl-BE" dirty="0"/>
          </a:p>
          <a:p>
            <a:pPr lvl="1"/>
            <a:endParaRPr lang="nl-BE" dirty="0"/>
          </a:p>
          <a:p>
            <a:pPr lvl="1"/>
            <a:endParaRPr lang="nl-BE" dirty="0"/>
          </a:p>
          <a:p>
            <a:pPr lvl="1"/>
            <a:r>
              <a:rPr lang="nl-BE" dirty="0"/>
              <a:t>Response van de server:</a:t>
            </a:r>
          </a:p>
          <a:p>
            <a:pPr lvl="1"/>
            <a:endParaRPr lang="nl-BE" dirty="0"/>
          </a:p>
        </p:txBody>
      </p:sp>
      <p:pic>
        <p:nvPicPr>
          <p:cNvPr id="9" name="Picture 8">
            <a:extLst>
              <a:ext uri="{FF2B5EF4-FFF2-40B4-BE49-F238E27FC236}">
                <a16:creationId xmlns:a16="http://schemas.microsoft.com/office/drawing/2014/main" id="{3F6C1CC9-12A2-4D90-9662-CD0EA34C84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484" y="1849550"/>
            <a:ext cx="10134491" cy="1909877"/>
          </a:xfrm>
          <a:prstGeom prst="rect">
            <a:avLst/>
          </a:prstGeom>
        </p:spPr>
      </p:pic>
      <p:pic>
        <p:nvPicPr>
          <p:cNvPr id="11" name="Picture 10">
            <a:extLst>
              <a:ext uri="{FF2B5EF4-FFF2-40B4-BE49-F238E27FC236}">
                <a16:creationId xmlns:a16="http://schemas.microsoft.com/office/drawing/2014/main" id="{63E67538-02D1-48D6-B483-2DC49EBB61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484" y="4338548"/>
            <a:ext cx="4048690" cy="1286054"/>
          </a:xfrm>
          <a:prstGeom prst="rect">
            <a:avLst/>
          </a:prstGeom>
        </p:spPr>
      </p:pic>
    </p:spTree>
    <p:extLst>
      <p:ext uri="{BB962C8B-B14F-4D97-AF65-F5344CB8AC3E}">
        <p14:creationId xmlns:p14="http://schemas.microsoft.com/office/powerpoint/2010/main" val="3823070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3" y="90876"/>
            <a:ext cx="10841052" cy="794204"/>
          </a:xfrm>
        </p:spPr>
        <p:txBody>
          <a:bodyPr/>
          <a:lstStyle/>
          <a:p>
            <a:r>
              <a:rPr lang="nl-BE" dirty="0"/>
              <a:t>Wat gebeurt er in de wolk van internet?	</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8923" y="1004721"/>
            <a:ext cx="11434273" cy="5642762"/>
          </a:xfrm>
        </p:spPr>
        <p:txBody>
          <a:bodyPr>
            <a:normAutofit/>
          </a:bodyPr>
          <a:lstStyle/>
          <a:p>
            <a:r>
              <a:rPr lang="nl-BE" dirty="0"/>
              <a:t>Internet is een netwerk maar op zeer grote schaal. </a:t>
            </a:r>
          </a:p>
          <a:p>
            <a:r>
              <a:rPr lang="nl-BE" dirty="0"/>
              <a:t>Om alle toestellen die verbonden zijn te kunnen adresseren gebruiken we unieke adressen. Dit zijn IP-adressen (Internet Protocol)</a:t>
            </a:r>
          </a:p>
          <a:p>
            <a:r>
              <a:rPr lang="nl-BE" dirty="0"/>
              <a:t>Zo een uniek adres bestaat uit een reeks van nummers. We kunnen hier onderscheid maken tussen:</a:t>
            </a:r>
          </a:p>
          <a:p>
            <a:pPr lvl="1"/>
            <a:r>
              <a:rPr lang="nl-BE" dirty="0"/>
              <a:t>IPv4	255.0.10.100			32bit		max 4,29 miljard adressen</a:t>
            </a:r>
          </a:p>
          <a:p>
            <a:pPr lvl="1"/>
            <a:r>
              <a:rPr lang="nl-BE" dirty="0"/>
              <a:t>IPv6	2001:4860:4860::8888	128bit		</a:t>
            </a:r>
            <a:r>
              <a:rPr lang="nl-BE" sz="1100" dirty="0">
                <a:sym typeface="Symbol" panose="05050102010706020507" pitchFamily="18" charset="2"/>
              </a:rPr>
              <a:t> </a:t>
            </a:r>
            <a:r>
              <a:rPr lang="nl-BE" sz="1200" dirty="0"/>
              <a:t>340.282.366.920.938.000.000.000.000.000.000.000.000</a:t>
            </a:r>
          </a:p>
          <a:p>
            <a:r>
              <a:rPr lang="nl-BE" dirty="0"/>
              <a:t>Omdat (sommige </a:t>
            </a:r>
            <a:r>
              <a:rPr lang="nl-BE" dirty="0">
                <a:sym typeface="Wingdings" panose="05000000000000000000" pitchFamily="2" charset="2"/>
              </a:rPr>
              <a:t>)</a:t>
            </a:r>
            <a:r>
              <a:rPr lang="nl-BE" dirty="0"/>
              <a:t> mensen het moeilijk hebben om al die nummers te onthouden en het makkelijker is om een tekst te onthouden, gebruiken we verstaanbare webadressen.</a:t>
            </a:r>
          </a:p>
          <a:p>
            <a:pPr lvl="1"/>
            <a:r>
              <a:rPr lang="nl-BE" dirty="0"/>
              <a:t>Bijvoorbeeld </a:t>
            </a:r>
            <a:r>
              <a:rPr lang="nl-BE" dirty="0">
                <a:hlinkClick r:id="rId2"/>
              </a:rPr>
              <a:t>www.flupperdots.com</a:t>
            </a:r>
            <a:endParaRPr lang="nl-BE" dirty="0"/>
          </a:p>
          <a:p>
            <a:r>
              <a:rPr lang="nl-BE" dirty="0"/>
              <a:t>Elk adres is gekoppeld aan een uniek nummer, dit is het echte IP-adres!</a:t>
            </a:r>
          </a:p>
        </p:txBody>
      </p:sp>
    </p:spTree>
    <p:extLst>
      <p:ext uri="{BB962C8B-B14F-4D97-AF65-F5344CB8AC3E}">
        <p14:creationId xmlns:p14="http://schemas.microsoft.com/office/powerpoint/2010/main" val="198139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794204"/>
          </a:xfrm>
        </p:spPr>
        <p:txBody>
          <a:bodyPr/>
          <a:lstStyle/>
          <a:p>
            <a:r>
              <a:rPr lang="nl-BE" dirty="0"/>
              <a:t>URL	 - Uniform Resource </a:t>
            </a:r>
            <a:r>
              <a:rPr lang="nl-BE" dirty="0" err="1"/>
              <a:t>Locator</a:t>
            </a:r>
            <a:endParaRPr lang="nl-BE" dirty="0"/>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530942" y="1278194"/>
            <a:ext cx="11139948" cy="5319251"/>
          </a:xfrm>
        </p:spPr>
        <p:txBody>
          <a:bodyPr>
            <a:normAutofit/>
          </a:bodyPr>
          <a:lstStyle/>
          <a:p>
            <a:r>
              <a:rPr lang="nl-BE" dirty="0"/>
              <a:t>Een webadres verwijst naar een specifieke plaats op het web.</a:t>
            </a:r>
          </a:p>
          <a:p>
            <a:r>
              <a:rPr lang="nl-BE" dirty="0"/>
              <a:t>Een URL heeft een vooraf bepaalde opbouw:</a:t>
            </a:r>
          </a:p>
          <a:p>
            <a:endParaRPr lang="nl-BE" dirty="0"/>
          </a:p>
          <a:p>
            <a:endParaRPr lang="nl-BE" dirty="0"/>
          </a:p>
          <a:p>
            <a:endParaRPr lang="nl-BE" dirty="0"/>
          </a:p>
          <a:p>
            <a:r>
              <a:rPr lang="nl-BE" dirty="0"/>
              <a:t>Schema: bijvoorbeeld http, ftp, file, ….</a:t>
            </a:r>
          </a:p>
          <a:p>
            <a:r>
              <a:rPr lang="nl-BE" dirty="0"/>
              <a:t>Server: interne webserver die aangesproken moet worden, </a:t>
            </a:r>
            <a:r>
              <a:rPr lang="nl-BE" dirty="0" err="1"/>
              <a:t>bijv</a:t>
            </a:r>
            <a:r>
              <a:rPr lang="nl-BE" dirty="0"/>
              <a:t> www</a:t>
            </a:r>
          </a:p>
          <a:p>
            <a:r>
              <a:rPr lang="nl-BE" dirty="0" err="1"/>
              <a:t>Secondary</a:t>
            </a:r>
            <a:r>
              <a:rPr lang="nl-BE" dirty="0"/>
              <a:t> domain: dns domeinnaam van de server </a:t>
            </a:r>
          </a:p>
          <a:p>
            <a:r>
              <a:rPr lang="nl-BE" dirty="0"/>
              <a:t>Domain : dns domeinserver</a:t>
            </a:r>
          </a:p>
          <a:p>
            <a:r>
              <a:rPr lang="nl-BE" dirty="0" err="1"/>
              <a:t>Path</a:t>
            </a:r>
            <a:r>
              <a:rPr lang="nl-BE" dirty="0"/>
              <a:t>	: </a:t>
            </a:r>
            <a:r>
              <a:rPr lang="nl-BE" dirty="0" err="1"/>
              <a:t>Path</a:t>
            </a:r>
            <a:r>
              <a:rPr lang="nl-BE" dirty="0"/>
              <a:t> naar een interne resource</a:t>
            </a:r>
          </a:p>
        </p:txBody>
      </p:sp>
      <p:grpSp>
        <p:nvGrpSpPr>
          <p:cNvPr id="32" name="Group 31">
            <a:extLst>
              <a:ext uri="{FF2B5EF4-FFF2-40B4-BE49-F238E27FC236}">
                <a16:creationId xmlns:a16="http://schemas.microsoft.com/office/drawing/2014/main" id="{6B9DF307-B35C-4AF0-98ED-C465EA54F506}"/>
              </a:ext>
            </a:extLst>
          </p:cNvPr>
          <p:cNvGrpSpPr/>
          <p:nvPr/>
        </p:nvGrpSpPr>
        <p:grpSpPr>
          <a:xfrm>
            <a:off x="399338" y="2433483"/>
            <a:ext cx="10852986" cy="481781"/>
            <a:chOff x="399338" y="2433483"/>
            <a:chExt cx="10852986" cy="481781"/>
          </a:xfrm>
        </p:grpSpPr>
        <p:sp>
          <p:nvSpPr>
            <p:cNvPr id="7" name="Rectangle: Rounded Corners 6">
              <a:extLst>
                <a:ext uri="{FF2B5EF4-FFF2-40B4-BE49-F238E27FC236}">
                  <a16:creationId xmlns:a16="http://schemas.microsoft.com/office/drawing/2014/main" id="{7FA91675-5C07-4AE7-A2AA-AC635AAC906A}"/>
                </a:ext>
              </a:extLst>
            </p:cNvPr>
            <p:cNvSpPr/>
            <p:nvPr/>
          </p:nvSpPr>
          <p:spPr>
            <a:xfrm>
              <a:off x="399338" y="2433483"/>
              <a:ext cx="1016505"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Schema</a:t>
              </a:r>
            </a:p>
          </p:txBody>
        </p:sp>
        <p:sp>
          <p:nvSpPr>
            <p:cNvPr id="8" name="Rectangle: Rounded Corners 7">
              <a:extLst>
                <a:ext uri="{FF2B5EF4-FFF2-40B4-BE49-F238E27FC236}">
                  <a16:creationId xmlns:a16="http://schemas.microsoft.com/office/drawing/2014/main" id="{5978C71C-3EDD-46B0-8315-7F7D96DDA15B}"/>
                </a:ext>
              </a:extLst>
            </p:cNvPr>
            <p:cNvSpPr/>
            <p:nvPr/>
          </p:nvSpPr>
          <p:spPr>
            <a:xfrm>
              <a:off x="1465008" y="2433483"/>
              <a:ext cx="235975"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11" name="Rectangle: Rounded Corners 10">
              <a:extLst>
                <a:ext uri="{FF2B5EF4-FFF2-40B4-BE49-F238E27FC236}">
                  <a16:creationId xmlns:a16="http://schemas.microsoft.com/office/drawing/2014/main" id="{1AE4E1CE-A64C-4968-89D7-0AF3F8D3E5FC}"/>
                </a:ext>
              </a:extLst>
            </p:cNvPr>
            <p:cNvSpPr/>
            <p:nvPr/>
          </p:nvSpPr>
          <p:spPr>
            <a:xfrm>
              <a:off x="3778554" y="2433483"/>
              <a:ext cx="2130676"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Secondary domain</a:t>
              </a:r>
            </a:p>
          </p:txBody>
        </p:sp>
        <p:sp>
          <p:nvSpPr>
            <p:cNvPr id="12" name="Rectangle: Rounded Corners 11">
              <a:extLst>
                <a:ext uri="{FF2B5EF4-FFF2-40B4-BE49-F238E27FC236}">
                  <a16:creationId xmlns:a16="http://schemas.microsoft.com/office/drawing/2014/main" id="{7FED3359-5775-40E0-8958-FB18E69DA8A1}"/>
                </a:ext>
              </a:extLst>
            </p:cNvPr>
            <p:cNvSpPr/>
            <p:nvPr/>
          </p:nvSpPr>
          <p:spPr>
            <a:xfrm>
              <a:off x="2321022" y="2433483"/>
              <a:ext cx="1016505"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Server</a:t>
              </a:r>
            </a:p>
          </p:txBody>
        </p:sp>
        <p:sp>
          <p:nvSpPr>
            <p:cNvPr id="13" name="Rectangle: Rounded Corners 12">
              <a:extLst>
                <a:ext uri="{FF2B5EF4-FFF2-40B4-BE49-F238E27FC236}">
                  <a16:creationId xmlns:a16="http://schemas.microsoft.com/office/drawing/2014/main" id="{7FD9C4F1-9A3F-4BFE-8E61-6BC3B008BBA4}"/>
                </a:ext>
              </a:extLst>
            </p:cNvPr>
            <p:cNvSpPr/>
            <p:nvPr/>
          </p:nvSpPr>
          <p:spPr>
            <a:xfrm>
              <a:off x="1787889" y="2433483"/>
              <a:ext cx="446227" cy="4814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15" name="Rectangle: Rounded Corners 14">
              <a:extLst>
                <a:ext uri="{FF2B5EF4-FFF2-40B4-BE49-F238E27FC236}">
                  <a16:creationId xmlns:a16="http://schemas.microsoft.com/office/drawing/2014/main" id="{A277A47F-DAF7-4290-9C6A-B2778105A6F7}"/>
                </a:ext>
              </a:extLst>
            </p:cNvPr>
            <p:cNvSpPr/>
            <p:nvPr/>
          </p:nvSpPr>
          <p:spPr>
            <a:xfrm>
              <a:off x="6387938" y="2433483"/>
              <a:ext cx="1016505"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domain</a:t>
              </a:r>
            </a:p>
          </p:txBody>
        </p:sp>
        <p:sp>
          <p:nvSpPr>
            <p:cNvPr id="16" name="Rectangle: Rounded Corners 15">
              <a:extLst>
                <a:ext uri="{FF2B5EF4-FFF2-40B4-BE49-F238E27FC236}">
                  <a16:creationId xmlns:a16="http://schemas.microsoft.com/office/drawing/2014/main" id="{B00BF8AF-FC02-41C7-AD71-6B49E3A65811}"/>
                </a:ext>
              </a:extLst>
            </p:cNvPr>
            <p:cNvSpPr/>
            <p:nvPr/>
          </p:nvSpPr>
          <p:spPr>
            <a:xfrm>
              <a:off x="3372903" y="2433483"/>
              <a:ext cx="370275"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18" name="Rectangle: Rounded Corners 17">
              <a:extLst>
                <a:ext uri="{FF2B5EF4-FFF2-40B4-BE49-F238E27FC236}">
                  <a16:creationId xmlns:a16="http://schemas.microsoft.com/office/drawing/2014/main" id="{CE3C036B-CFF1-4C48-8325-72CF13627D1B}"/>
                </a:ext>
              </a:extLst>
            </p:cNvPr>
            <p:cNvSpPr/>
            <p:nvPr/>
          </p:nvSpPr>
          <p:spPr>
            <a:xfrm>
              <a:off x="5949922" y="2433483"/>
              <a:ext cx="370275"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19" name="Rectangle: Rounded Corners 18">
              <a:extLst>
                <a:ext uri="{FF2B5EF4-FFF2-40B4-BE49-F238E27FC236}">
                  <a16:creationId xmlns:a16="http://schemas.microsoft.com/office/drawing/2014/main" id="{66F3BD83-2AAD-4630-AD3E-AFFD501D3BA1}"/>
                </a:ext>
              </a:extLst>
            </p:cNvPr>
            <p:cNvSpPr/>
            <p:nvPr/>
          </p:nvSpPr>
          <p:spPr>
            <a:xfrm>
              <a:off x="7472184" y="2433483"/>
              <a:ext cx="275637"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20" name="Rectangle: Rounded Corners 19">
              <a:extLst>
                <a:ext uri="{FF2B5EF4-FFF2-40B4-BE49-F238E27FC236}">
                  <a16:creationId xmlns:a16="http://schemas.microsoft.com/office/drawing/2014/main" id="{E288AA3A-9402-44E2-BFFD-A6538F98F804}"/>
                </a:ext>
              </a:extLst>
            </p:cNvPr>
            <p:cNvSpPr/>
            <p:nvPr/>
          </p:nvSpPr>
          <p:spPr>
            <a:xfrm>
              <a:off x="10388135" y="2433483"/>
              <a:ext cx="864189"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Query</a:t>
              </a:r>
            </a:p>
          </p:txBody>
        </p:sp>
        <p:sp>
          <p:nvSpPr>
            <p:cNvPr id="21" name="Rectangle: Rounded Corners 20">
              <a:extLst>
                <a:ext uri="{FF2B5EF4-FFF2-40B4-BE49-F238E27FC236}">
                  <a16:creationId xmlns:a16="http://schemas.microsoft.com/office/drawing/2014/main" id="{FDF536A8-ECA3-4BD2-8B76-1B39F2198B06}"/>
                </a:ext>
              </a:extLst>
            </p:cNvPr>
            <p:cNvSpPr/>
            <p:nvPr/>
          </p:nvSpPr>
          <p:spPr>
            <a:xfrm>
              <a:off x="7819921" y="2433483"/>
              <a:ext cx="941200"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Port</a:t>
              </a:r>
            </a:p>
          </p:txBody>
        </p:sp>
        <p:sp>
          <p:nvSpPr>
            <p:cNvPr id="22" name="Rectangle: Rounded Corners 21">
              <a:extLst>
                <a:ext uri="{FF2B5EF4-FFF2-40B4-BE49-F238E27FC236}">
                  <a16:creationId xmlns:a16="http://schemas.microsoft.com/office/drawing/2014/main" id="{49C869ED-264C-4C21-B14F-AFD2F54984DE}"/>
                </a:ext>
              </a:extLst>
            </p:cNvPr>
            <p:cNvSpPr/>
            <p:nvPr/>
          </p:nvSpPr>
          <p:spPr>
            <a:xfrm>
              <a:off x="10048613" y="2433483"/>
              <a:ext cx="270635"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23" name="Rectangle: Rounded Corners 22">
              <a:extLst>
                <a:ext uri="{FF2B5EF4-FFF2-40B4-BE49-F238E27FC236}">
                  <a16:creationId xmlns:a16="http://schemas.microsoft.com/office/drawing/2014/main" id="{FD01E0F7-DE32-4233-A849-A6EAEE3042E2}"/>
                </a:ext>
              </a:extLst>
            </p:cNvPr>
            <p:cNvSpPr/>
            <p:nvPr/>
          </p:nvSpPr>
          <p:spPr>
            <a:xfrm>
              <a:off x="8804837" y="2433483"/>
              <a:ext cx="275637"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26" name="Rectangle: Rounded Corners 25">
              <a:extLst>
                <a:ext uri="{FF2B5EF4-FFF2-40B4-BE49-F238E27FC236}">
                  <a16:creationId xmlns:a16="http://schemas.microsoft.com/office/drawing/2014/main" id="{AB589A57-127D-4253-ADDB-75EF6BA6E5C6}"/>
                </a:ext>
              </a:extLst>
            </p:cNvPr>
            <p:cNvSpPr/>
            <p:nvPr/>
          </p:nvSpPr>
          <p:spPr>
            <a:xfrm>
              <a:off x="9124190" y="2433483"/>
              <a:ext cx="861783" cy="481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path</a:t>
              </a:r>
            </a:p>
          </p:txBody>
        </p:sp>
      </p:grpSp>
      <p:sp>
        <p:nvSpPr>
          <p:cNvPr id="27" name="Rectangle 26">
            <a:extLst>
              <a:ext uri="{FF2B5EF4-FFF2-40B4-BE49-F238E27FC236}">
                <a16:creationId xmlns:a16="http://schemas.microsoft.com/office/drawing/2014/main" id="{0534F745-C392-458C-8EDA-DF565A02ADE1}"/>
              </a:ext>
            </a:extLst>
          </p:cNvPr>
          <p:cNvSpPr/>
          <p:nvPr/>
        </p:nvSpPr>
        <p:spPr>
          <a:xfrm>
            <a:off x="2487485" y="3188109"/>
            <a:ext cx="885418" cy="48178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http://</a:t>
            </a:r>
          </a:p>
        </p:txBody>
      </p:sp>
      <p:sp>
        <p:nvSpPr>
          <p:cNvPr id="28" name="Rectangle 27">
            <a:extLst>
              <a:ext uri="{FF2B5EF4-FFF2-40B4-BE49-F238E27FC236}">
                <a16:creationId xmlns:a16="http://schemas.microsoft.com/office/drawing/2014/main" id="{6F1D649D-333F-4FAC-823D-F4AB2E63DDF6}"/>
              </a:ext>
            </a:extLst>
          </p:cNvPr>
          <p:cNvSpPr/>
          <p:nvPr/>
        </p:nvSpPr>
        <p:spPr>
          <a:xfrm>
            <a:off x="3372903" y="3188109"/>
            <a:ext cx="805807" cy="48178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www.</a:t>
            </a:r>
          </a:p>
        </p:txBody>
      </p:sp>
      <p:sp>
        <p:nvSpPr>
          <p:cNvPr id="29" name="Rectangle 28">
            <a:extLst>
              <a:ext uri="{FF2B5EF4-FFF2-40B4-BE49-F238E27FC236}">
                <a16:creationId xmlns:a16="http://schemas.microsoft.com/office/drawing/2014/main" id="{DF7CDCF4-FA10-47A4-8E3B-5524652E34DB}"/>
              </a:ext>
            </a:extLst>
          </p:cNvPr>
          <p:cNvSpPr/>
          <p:nvPr/>
        </p:nvSpPr>
        <p:spPr>
          <a:xfrm>
            <a:off x="4178710" y="3188109"/>
            <a:ext cx="1337187" cy="48178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flupperdots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F441B01E-14C6-4EA9-A9C6-1814A0D3589E}"/>
              </a:ext>
            </a:extLst>
          </p:cNvPr>
          <p:cNvSpPr/>
          <p:nvPr/>
        </p:nvSpPr>
        <p:spPr>
          <a:xfrm>
            <a:off x="5515897" y="3183192"/>
            <a:ext cx="885418" cy="48178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.com</a:t>
            </a:r>
          </a:p>
        </p:txBody>
      </p:sp>
      <p:sp>
        <p:nvSpPr>
          <p:cNvPr id="31" name="Rectangle 30">
            <a:extLst>
              <a:ext uri="{FF2B5EF4-FFF2-40B4-BE49-F238E27FC236}">
                <a16:creationId xmlns:a16="http://schemas.microsoft.com/office/drawing/2014/main" id="{CAF68672-C298-48FB-BED8-2DC6C678C192}"/>
              </a:ext>
            </a:extLst>
          </p:cNvPr>
          <p:cNvSpPr/>
          <p:nvPr/>
        </p:nvSpPr>
        <p:spPr>
          <a:xfrm>
            <a:off x="6420760" y="3183191"/>
            <a:ext cx="885418" cy="48178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/home</a:t>
            </a:r>
          </a:p>
        </p:txBody>
      </p:sp>
    </p:spTree>
    <p:extLst>
      <p:ext uri="{BB962C8B-B14F-4D97-AF65-F5344CB8AC3E}">
        <p14:creationId xmlns:p14="http://schemas.microsoft.com/office/powerpoint/2010/main" val="443262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8" end="8"/>
                                            </p:txEl>
                                          </p:spTgt>
                                        </p:tgtEl>
                                        <p:attrNameLst>
                                          <p:attrName>style.visibility</p:attrName>
                                        </p:attrNameLst>
                                      </p:cBhvr>
                                      <p:to>
                                        <p:strVal val="visible"/>
                                      </p:to>
                                    </p:set>
                                    <p:animEffect transition="in" filter="fade">
                                      <p:cBhvr>
                                        <p:cTn id="46" dur="500"/>
                                        <p:tgtEl>
                                          <p:spTgt spid="3">
                                            <p:txEl>
                                              <p:pRg st="8" end="8"/>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
                                            <p:txEl>
                                              <p:pRg st="9" end="9"/>
                                            </p:txEl>
                                          </p:spTgt>
                                        </p:tgtEl>
                                        <p:attrNameLst>
                                          <p:attrName>style.visibility</p:attrName>
                                        </p:attrNameLst>
                                      </p:cBhvr>
                                      <p:to>
                                        <p:strVal val="visible"/>
                                      </p:to>
                                    </p:set>
                                    <p:animEffect transition="in" filter="fade">
                                      <p:cBhvr>
                                        <p:cTn id="54" dur="500"/>
                                        <p:tgtEl>
                                          <p:spTgt spid="3">
                                            <p:txEl>
                                              <p:pRg st="9" end="9"/>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7" grpId="0" animBg="1"/>
      <p:bldP spid="28" grpId="0" animBg="1"/>
      <p:bldP spid="29" grpId="0" animBg="1"/>
      <p:bldP spid="30" grpId="0" animBg="1"/>
      <p:bldP spid="3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3" y="90876"/>
            <a:ext cx="10841052" cy="794204"/>
          </a:xfrm>
        </p:spPr>
        <p:txBody>
          <a:bodyPr/>
          <a:lstStyle/>
          <a:p>
            <a:r>
              <a:rPr lang="nl-BE" dirty="0"/>
              <a:t>DNS - </a:t>
            </a:r>
            <a:r>
              <a:rPr lang="en-US" dirty="0"/>
              <a:t>Domain Name System</a:t>
            </a:r>
            <a:r>
              <a:rPr lang="nl-BE" dirty="0"/>
              <a:t> </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8923" y="885080"/>
            <a:ext cx="11434273" cy="5882044"/>
          </a:xfrm>
        </p:spPr>
        <p:txBody>
          <a:bodyPr>
            <a:normAutofit/>
          </a:bodyPr>
          <a:lstStyle/>
          <a:p>
            <a:r>
              <a:rPr lang="nl-BE" dirty="0"/>
              <a:t>Om al de leesbare DNS-namen te kunnen omzetten gebruiken we specifieke servers die de echte locaties van de adressen gaan opzoeken (IP-adres). Ze worden ook de telefoonboeken van het internet genoemd.</a:t>
            </a:r>
          </a:p>
          <a:p>
            <a:r>
              <a:rPr lang="nl-BE" b="1" dirty="0"/>
              <a:t>Name servers </a:t>
            </a:r>
            <a:r>
              <a:rPr lang="nl-BE" dirty="0"/>
              <a:t>worden gebruikt om de door hen gekende domeinen te beheren.</a:t>
            </a:r>
          </a:p>
          <a:p>
            <a:pPr lvl="1"/>
            <a:r>
              <a:rPr lang="nl-BE" dirty="0"/>
              <a:t>We kennen de name server door het achtervoegsel van de domeinnaam te bekijken.</a:t>
            </a:r>
          </a:p>
          <a:p>
            <a:pPr lvl="1"/>
            <a:r>
              <a:rPr lang="nl-BE" dirty="0"/>
              <a:t>Zo weten we dat bij www.flupperdots</a:t>
            </a:r>
            <a:r>
              <a:rPr lang="nl-BE" b="1" dirty="0"/>
              <a:t>.com</a:t>
            </a:r>
            <a:r>
              <a:rPr lang="nl-BE" dirty="0"/>
              <a:t>, de .com staat voor de com name server.</a:t>
            </a:r>
          </a:p>
          <a:p>
            <a:pPr lvl="1"/>
            <a:r>
              <a:rPr lang="nl-BE" dirty="0"/>
              <a:t>Er zijn zeer veel name servers in de wereld, bijna elk land heeft ook zijn eigen name server. Voor België is dit .be, voor Nederland .nl en voor de EU is dit .</a:t>
            </a:r>
            <a:r>
              <a:rPr lang="nl-BE" dirty="0" err="1"/>
              <a:t>eu</a:t>
            </a:r>
            <a:r>
              <a:rPr lang="nl-BE" dirty="0"/>
              <a:t>.</a:t>
            </a:r>
          </a:p>
          <a:p>
            <a:r>
              <a:rPr lang="nl-BE" dirty="0"/>
              <a:t>Maar voor we de juiste name server kunnen ondervragen moeten we ook zijn adres kennen. Hier komen de root name servers aan te pas.</a:t>
            </a:r>
          </a:p>
          <a:p>
            <a:r>
              <a:rPr lang="nl-BE" dirty="0"/>
              <a:t>Er zijn exact 13 root name servers in de wereld en hun adres ligt vast. Elk van die servers heeft de meest recente lijst van alle name servers die bestaan in de wereld.</a:t>
            </a:r>
          </a:p>
          <a:p>
            <a:endParaRPr lang="nl-BE" dirty="0"/>
          </a:p>
          <a:p>
            <a:endParaRPr lang="nl-BE" dirty="0"/>
          </a:p>
        </p:txBody>
      </p:sp>
    </p:spTree>
    <p:extLst>
      <p:ext uri="{BB962C8B-B14F-4D97-AF65-F5344CB8AC3E}">
        <p14:creationId xmlns:p14="http://schemas.microsoft.com/office/powerpoint/2010/main" val="1056845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4BE5C90C-0C98-4BB1-833E-F46F96768149}"/>
              </a:ext>
            </a:extLst>
          </p:cNvPr>
          <p:cNvGrpSpPr/>
          <p:nvPr/>
        </p:nvGrpSpPr>
        <p:grpSpPr>
          <a:xfrm>
            <a:off x="9006840" y="3895149"/>
            <a:ext cx="2733040" cy="2145606"/>
            <a:chOff x="9006840" y="3895149"/>
            <a:chExt cx="2733040" cy="2145606"/>
          </a:xfrm>
        </p:grpSpPr>
        <p:pic>
          <p:nvPicPr>
            <p:cNvPr id="24" name="Picture 23">
              <a:extLst>
                <a:ext uri="{FF2B5EF4-FFF2-40B4-BE49-F238E27FC236}">
                  <a16:creationId xmlns:a16="http://schemas.microsoft.com/office/drawing/2014/main" id="{9E3E1FD2-CE73-4566-A854-5E4641AC08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8454" y="4445021"/>
              <a:ext cx="1203066" cy="1595734"/>
            </a:xfrm>
            <a:prstGeom prst="rect">
              <a:avLst/>
            </a:prstGeom>
          </p:spPr>
        </p:pic>
        <p:sp>
          <p:nvSpPr>
            <p:cNvPr id="26" name="TextBox 25">
              <a:extLst>
                <a:ext uri="{FF2B5EF4-FFF2-40B4-BE49-F238E27FC236}">
                  <a16:creationId xmlns:a16="http://schemas.microsoft.com/office/drawing/2014/main" id="{0F3ADB97-299C-4F1E-B5ED-2ABDE8D61D2A}"/>
                </a:ext>
              </a:extLst>
            </p:cNvPr>
            <p:cNvSpPr txBox="1"/>
            <p:nvPr/>
          </p:nvSpPr>
          <p:spPr>
            <a:xfrm>
              <a:off x="9006840" y="3895149"/>
              <a:ext cx="273304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www.flupperdots.com</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188.121.43.44</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6" name="Group 15">
            <a:extLst>
              <a:ext uri="{FF2B5EF4-FFF2-40B4-BE49-F238E27FC236}">
                <a16:creationId xmlns:a16="http://schemas.microsoft.com/office/drawing/2014/main" id="{36BF5608-8D3E-4E16-B9E5-1B03C5301881}"/>
              </a:ext>
            </a:extLst>
          </p:cNvPr>
          <p:cNvGrpSpPr/>
          <p:nvPr/>
        </p:nvGrpSpPr>
        <p:grpSpPr>
          <a:xfrm>
            <a:off x="380415" y="2632016"/>
            <a:ext cx="1711809" cy="1139131"/>
            <a:chOff x="1009071" y="2289869"/>
            <a:chExt cx="1711809" cy="1139131"/>
          </a:xfrm>
        </p:grpSpPr>
        <p:pic>
          <p:nvPicPr>
            <p:cNvPr id="6" name="Picture 5">
              <a:extLst>
                <a:ext uri="{FF2B5EF4-FFF2-40B4-BE49-F238E27FC236}">
                  <a16:creationId xmlns:a16="http://schemas.microsoft.com/office/drawing/2014/main" id="{7F82B296-CF92-4D08-8552-C569027AECE7}"/>
                </a:ext>
              </a:extLst>
            </p:cNvPr>
            <p:cNvPicPr>
              <a:picLocks noChangeAspect="1"/>
            </p:cNvPicPr>
            <p:nvPr/>
          </p:nvPicPr>
          <p:blipFill>
            <a:blip r:embed="rId4"/>
            <a:stretch>
              <a:fillRect/>
            </a:stretch>
          </p:blipFill>
          <p:spPr>
            <a:xfrm>
              <a:off x="1009071" y="2289869"/>
              <a:ext cx="1711809" cy="1139131"/>
            </a:xfrm>
            <a:prstGeom prst="rect">
              <a:avLst/>
            </a:prstGeom>
          </p:spPr>
        </p:pic>
        <p:pic>
          <p:nvPicPr>
            <p:cNvPr id="4" name="Picture 3">
              <a:extLst>
                <a:ext uri="{FF2B5EF4-FFF2-40B4-BE49-F238E27FC236}">
                  <a16:creationId xmlns:a16="http://schemas.microsoft.com/office/drawing/2014/main" id="{AA8E826C-E918-4536-9AC7-9443F9A46B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385358">
              <a:off x="1411166" y="2519944"/>
              <a:ext cx="454888" cy="305276"/>
            </a:xfrm>
            <a:prstGeom prst="rect">
              <a:avLst/>
            </a:prstGeom>
          </p:spPr>
        </p:pic>
      </p:grpSp>
      <p:pic>
        <p:nvPicPr>
          <p:cNvPr id="15" name="Content Placeholder 14">
            <a:extLst>
              <a:ext uri="{FF2B5EF4-FFF2-40B4-BE49-F238E27FC236}">
                <a16:creationId xmlns:a16="http://schemas.microsoft.com/office/drawing/2014/main" id="{C9BF8305-B2A1-4168-AACF-37E68A49532E}"/>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3165745" y="1408307"/>
            <a:ext cx="5262610" cy="3531686"/>
          </a:xfrm>
        </p:spPr>
      </p:pic>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528320" y="137031"/>
            <a:ext cx="9987280" cy="794204"/>
          </a:xfrm>
        </p:spPr>
        <p:txBody>
          <a:bodyPr/>
          <a:lstStyle/>
          <a:p>
            <a:r>
              <a:rPr lang="nl-BE" dirty="0"/>
              <a:t>Hoe werkt een DNS opzoeking?</a:t>
            </a:r>
          </a:p>
        </p:txBody>
      </p:sp>
      <p:grpSp>
        <p:nvGrpSpPr>
          <p:cNvPr id="29" name="Group 28">
            <a:extLst>
              <a:ext uri="{FF2B5EF4-FFF2-40B4-BE49-F238E27FC236}">
                <a16:creationId xmlns:a16="http://schemas.microsoft.com/office/drawing/2014/main" id="{727F9D9C-70F3-4240-ABE6-3F4AF03AA440}"/>
              </a:ext>
            </a:extLst>
          </p:cNvPr>
          <p:cNvGrpSpPr/>
          <p:nvPr/>
        </p:nvGrpSpPr>
        <p:grpSpPr>
          <a:xfrm>
            <a:off x="2611278" y="2632016"/>
            <a:ext cx="1575904" cy="2369607"/>
            <a:chOff x="2733592" y="2525679"/>
            <a:chExt cx="1575904" cy="2369607"/>
          </a:xfrm>
        </p:grpSpPr>
        <p:pic>
          <p:nvPicPr>
            <p:cNvPr id="18" name="Picture 17">
              <a:extLst>
                <a:ext uri="{FF2B5EF4-FFF2-40B4-BE49-F238E27FC236}">
                  <a16:creationId xmlns:a16="http://schemas.microsoft.com/office/drawing/2014/main" id="{06F01F7D-A206-4C46-9704-D1FEADF99E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50272" y="3299551"/>
              <a:ext cx="1342545" cy="1595735"/>
            </a:xfrm>
            <a:prstGeom prst="rect">
              <a:avLst/>
            </a:prstGeom>
          </p:spPr>
        </p:pic>
        <p:sp>
          <p:nvSpPr>
            <p:cNvPr id="28" name="TextBox 27">
              <a:extLst>
                <a:ext uri="{FF2B5EF4-FFF2-40B4-BE49-F238E27FC236}">
                  <a16:creationId xmlns:a16="http://schemas.microsoft.com/office/drawing/2014/main" id="{98624D36-0157-4A53-B7E0-9B8C21D9532B}"/>
                </a:ext>
              </a:extLst>
            </p:cNvPr>
            <p:cNvSpPr txBox="1"/>
            <p:nvPr/>
          </p:nvSpPr>
          <p:spPr>
            <a:xfrm>
              <a:off x="2733592" y="2525679"/>
              <a:ext cx="157590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DNS van de provider</a:t>
              </a:r>
            </a:p>
          </p:txBody>
        </p:sp>
      </p:grpSp>
      <p:sp>
        <p:nvSpPr>
          <p:cNvPr id="31" name="Speech Bubble: Oval 30">
            <a:extLst>
              <a:ext uri="{FF2B5EF4-FFF2-40B4-BE49-F238E27FC236}">
                <a16:creationId xmlns:a16="http://schemas.microsoft.com/office/drawing/2014/main" id="{91D99409-D8B9-4F34-A092-221D19739997}"/>
              </a:ext>
            </a:extLst>
          </p:cNvPr>
          <p:cNvSpPr/>
          <p:nvPr/>
        </p:nvSpPr>
        <p:spPr>
          <a:xfrm>
            <a:off x="1525175" y="806524"/>
            <a:ext cx="2405565" cy="1427566"/>
          </a:xfrm>
          <a:prstGeom prst="wedgeEllipseCallout">
            <a:avLst>
              <a:gd name="adj1" fmla="val 22669"/>
              <a:gd name="adj2" fmla="val 80294"/>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Een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klein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momentje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aub,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ik</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verwerk</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uw</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vraag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32" name="TextBox 31">
            <a:extLst>
              <a:ext uri="{FF2B5EF4-FFF2-40B4-BE49-F238E27FC236}">
                <a16:creationId xmlns:a16="http://schemas.microsoft.com/office/drawing/2014/main" id="{2F0C83E3-45CF-487A-BDE8-381C55F82111}"/>
              </a:ext>
            </a:extLst>
          </p:cNvPr>
          <p:cNvSpPr txBox="1"/>
          <p:nvPr/>
        </p:nvSpPr>
        <p:spPr>
          <a:xfrm>
            <a:off x="0" y="4256199"/>
            <a:ext cx="3147078" cy="252376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Root servers: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A 	198.41.0.4	2001:503:ba3e::2:30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B	199.9.14.201	2001:500:200::b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C	192.33.4.12	2001:500:2::c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D	199.7.91.13	2001:500:2d::d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E	192.203.230.10	2001:500:a8::e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F	192.5.5.241	2001:500:2f::f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G	192.112.36.4	2001:500:12::d0d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H	198.97.190.53	2001:500:1::53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I	192.36.148.17	2001:7fe::53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J	192.58.128.30	2001:503:c27::2:30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K	193.0.14.129	2001:7fd::1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L	199.7.83.42	2001:500:9f::42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panose="020F0502020204030204"/>
                <a:ea typeface="+mn-ea"/>
                <a:cs typeface="+mn-cs"/>
              </a:rPr>
              <a:t>M	202.12.27.33	2001:dc3::35</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Speech Bubble: Rectangle 26">
            <a:extLst>
              <a:ext uri="{FF2B5EF4-FFF2-40B4-BE49-F238E27FC236}">
                <a16:creationId xmlns:a16="http://schemas.microsoft.com/office/drawing/2014/main" id="{F759350C-0589-4EEE-8A56-5A94462072B1}"/>
              </a:ext>
            </a:extLst>
          </p:cNvPr>
          <p:cNvSpPr/>
          <p:nvPr/>
        </p:nvSpPr>
        <p:spPr>
          <a:xfrm>
            <a:off x="662951" y="1504350"/>
            <a:ext cx="2936240" cy="528431"/>
          </a:xfrm>
          <a:prstGeom prst="wedgeRectCallout">
            <a:avLst>
              <a:gd name="adj1" fmla="val -26369"/>
              <a:gd name="adj2" fmla="val 100953"/>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www.flupperdots.com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nvGrpSpPr>
          <p:cNvPr id="36" name="Group 35">
            <a:extLst>
              <a:ext uri="{FF2B5EF4-FFF2-40B4-BE49-F238E27FC236}">
                <a16:creationId xmlns:a16="http://schemas.microsoft.com/office/drawing/2014/main" id="{586078BF-AF28-4750-84C9-CC06212DC8AD}"/>
              </a:ext>
            </a:extLst>
          </p:cNvPr>
          <p:cNvGrpSpPr/>
          <p:nvPr/>
        </p:nvGrpSpPr>
        <p:grpSpPr>
          <a:xfrm>
            <a:off x="7677085" y="1115956"/>
            <a:ext cx="1575904" cy="1938303"/>
            <a:chOff x="7351965" y="1365728"/>
            <a:chExt cx="1575904" cy="1938303"/>
          </a:xfrm>
        </p:grpSpPr>
        <p:pic>
          <p:nvPicPr>
            <p:cNvPr id="34" name="Picture 33">
              <a:extLst>
                <a:ext uri="{FF2B5EF4-FFF2-40B4-BE49-F238E27FC236}">
                  <a16:creationId xmlns:a16="http://schemas.microsoft.com/office/drawing/2014/main" id="{D2985B3D-D8DD-4335-A6CE-4CB5713579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01594" y="1365728"/>
              <a:ext cx="1276646" cy="1649001"/>
            </a:xfrm>
            <a:prstGeom prst="rect">
              <a:avLst/>
            </a:prstGeom>
          </p:spPr>
        </p:pic>
        <p:sp>
          <p:nvSpPr>
            <p:cNvPr id="35" name="TextBox 34">
              <a:extLst>
                <a:ext uri="{FF2B5EF4-FFF2-40B4-BE49-F238E27FC236}">
                  <a16:creationId xmlns:a16="http://schemas.microsoft.com/office/drawing/2014/main" id="{C089D74F-555F-4211-8D19-8A285B956CA9}"/>
                </a:ext>
              </a:extLst>
            </p:cNvPr>
            <p:cNvSpPr txBox="1"/>
            <p:nvPr/>
          </p:nvSpPr>
          <p:spPr>
            <a:xfrm>
              <a:off x="7351965" y="2934699"/>
              <a:ext cx="157590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ROOT server</a:t>
              </a:r>
            </a:p>
          </p:txBody>
        </p:sp>
      </p:grpSp>
      <p:grpSp>
        <p:nvGrpSpPr>
          <p:cNvPr id="43" name="Group 42">
            <a:extLst>
              <a:ext uri="{FF2B5EF4-FFF2-40B4-BE49-F238E27FC236}">
                <a16:creationId xmlns:a16="http://schemas.microsoft.com/office/drawing/2014/main" id="{2E5EC3E9-6766-4B49-A05C-265CA42D6C7B}"/>
              </a:ext>
            </a:extLst>
          </p:cNvPr>
          <p:cNvGrpSpPr/>
          <p:nvPr/>
        </p:nvGrpSpPr>
        <p:grpSpPr>
          <a:xfrm>
            <a:off x="5319532" y="4232267"/>
            <a:ext cx="2068965" cy="2159580"/>
            <a:chOff x="5319532" y="4232267"/>
            <a:chExt cx="2068965" cy="2159580"/>
          </a:xfrm>
        </p:grpSpPr>
        <p:pic>
          <p:nvPicPr>
            <p:cNvPr id="38" name="Picture 37">
              <a:extLst>
                <a:ext uri="{FF2B5EF4-FFF2-40B4-BE49-F238E27FC236}">
                  <a16:creationId xmlns:a16="http://schemas.microsoft.com/office/drawing/2014/main" id="{9A9D6BBE-483B-4650-A946-20F20E40A2E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19532" y="4644319"/>
              <a:ext cx="2068965" cy="1747528"/>
            </a:xfrm>
            <a:prstGeom prst="rect">
              <a:avLst/>
            </a:prstGeom>
          </p:spPr>
        </p:pic>
        <p:sp>
          <p:nvSpPr>
            <p:cNvPr id="39" name="TextBox 38">
              <a:extLst>
                <a:ext uri="{FF2B5EF4-FFF2-40B4-BE49-F238E27FC236}">
                  <a16:creationId xmlns:a16="http://schemas.microsoft.com/office/drawing/2014/main" id="{F7D28CAF-E570-402E-A49B-7A8292097165}"/>
                </a:ext>
              </a:extLst>
            </p:cNvPr>
            <p:cNvSpPr txBox="1"/>
            <p:nvPr/>
          </p:nvSpPr>
          <p:spPr>
            <a:xfrm>
              <a:off x="5447035" y="4232267"/>
              <a:ext cx="18067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dns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server</a:t>
              </a:r>
            </a:p>
          </p:txBody>
        </p:sp>
      </p:grpSp>
      <p:sp>
        <p:nvSpPr>
          <p:cNvPr id="40" name="Speech Bubble: Rectangle 39">
            <a:extLst>
              <a:ext uri="{FF2B5EF4-FFF2-40B4-BE49-F238E27FC236}">
                <a16:creationId xmlns:a16="http://schemas.microsoft.com/office/drawing/2014/main" id="{19656C1A-2507-4F05-A0C6-4B92604ADE83}"/>
              </a:ext>
            </a:extLst>
          </p:cNvPr>
          <p:cNvSpPr/>
          <p:nvPr/>
        </p:nvSpPr>
        <p:spPr>
          <a:xfrm>
            <a:off x="3491349" y="2473788"/>
            <a:ext cx="2936240" cy="528431"/>
          </a:xfrm>
          <a:prstGeom prst="wedgeRectCallout">
            <a:avLst>
              <a:gd name="adj1" fmla="val -26369"/>
              <a:gd name="adj2" fmla="val 100953"/>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 ?</a:t>
            </a:r>
          </a:p>
        </p:txBody>
      </p:sp>
      <p:sp>
        <p:nvSpPr>
          <p:cNvPr id="42" name="Speech Bubble: Rectangle 41">
            <a:extLst>
              <a:ext uri="{FF2B5EF4-FFF2-40B4-BE49-F238E27FC236}">
                <a16:creationId xmlns:a16="http://schemas.microsoft.com/office/drawing/2014/main" id="{D8A0EB8C-67AA-4DDC-B8D0-C01E3D19B669}"/>
              </a:ext>
            </a:extLst>
          </p:cNvPr>
          <p:cNvSpPr/>
          <p:nvPr/>
        </p:nvSpPr>
        <p:spPr>
          <a:xfrm>
            <a:off x="3491349" y="2471325"/>
            <a:ext cx="2936240" cy="528431"/>
          </a:xfrm>
          <a:prstGeom prst="wedgeRectCallout">
            <a:avLst>
              <a:gd name="adj1" fmla="val -26369"/>
              <a:gd name="adj2" fmla="val 100953"/>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flupperdots.com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44" name="Speech Bubble: Rectangle 43">
            <a:extLst>
              <a:ext uri="{FF2B5EF4-FFF2-40B4-BE49-F238E27FC236}">
                <a16:creationId xmlns:a16="http://schemas.microsoft.com/office/drawing/2014/main" id="{CB0697B6-D924-4B29-A5BE-C70C0E768975}"/>
              </a:ext>
            </a:extLst>
          </p:cNvPr>
          <p:cNvSpPr/>
          <p:nvPr/>
        </p:nvSpPr>
        <p:spPr>
          <a:xfrm>
            <a:off x="5257800" y="3506931"/>
            <a:ext cx="2936240" cy="528431"/>
          </a:xfrm>
          <a:prstGeom prst="wedgeRectCallout">
            <a:avLst>
              <a:gd name="adj1" fmla="val -26369"/>
              <a:gd name="adj2" fmla="val 100953"/>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flupperdots.com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188.121.43.44</a:t>
            </a:r>
          </a:p>
        </p:txBody>
      </p:sp>
      <p:pic>
        <p:nvPicPr>
          <p:cNvPr id="45" name="Picture 44">
            <a:extLst>
              <a:ext uri="{FF2B5EF4-FFF2-40B4-BE49-F238E27FC236}">
                <a16:creationId xmlns:a16="http://schemas.microsoft.com/office/drawing/2014/main" id="{F1F721A9-2357-4FA4-ADEA-0346790F9F0D}"/>
              </a:ext>
            </a:extLst>
          </p:cNvPr>
          <p:cNvPicPr>
            <a:picLocks noChangeAspect="1"/>
          </p:cNvPicPr>
          <p:nvPr/>
        </p:nvPicPr>
        <p:blipFill>
          <a:blip r:embed="rId10"/>
          <a:stretch>
            <a:fillRect/>
          </a:stretch>
        </p:blipFill>
        <p:spPr>
          <a:xfrm>
            <a:off x="9509631" y="4664595"/>
            <a:ext cx="1560711" cy="853514"/>
          </a:xfrm>
          <a:prstGeom prst="rect">
            <a:avLst/>
          </a:prstGeom>
        </p:spPr>
      </p:pic>
      <p:sp>
        <p:nvSpPr>
          <p:cNvPr id="46" name="Speech Bubble: Rectangle 45">
            <a:extLst>
              <a:ext uri="{FF2B5EF4-FFF2-40B4-BE49-F238E27FC236}">
                <a16:creationId xmlns:a16="http://schemas.microsoft.com/office/drawing/2014/main" id="{67C7133C-DA64-4913-B703-38DF1D61E4C2}"/>
              </a:ext>
            </a:extLst>
          </p:cNvPr>
          <p:cNvSpPr/>
          <p:nvPr/>
        </p:nvSpPr>
        <p:spPr>
          <a:xfrm>
            <a:off x="7353746" y="408428"/>
            <a:ext cx="2936240" cy="528431"/>
          </a:xfrm>
          <a:prstGeom prst="wedgeRectCallout">
            <a:avLst>
              <a:gd name="adj1" fmla="val -26369"/>
              <a:gd name="adj2" fmla="val 100953"/>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.com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13.4.71.62</a:t>
            </a:r>
          </a:p>
        </p:txBody>
      </p:sp>
      <p:pic>
        <p:nvPicPr>
          <p:cNvPr id="47" name="Content Placeholder 6">
            <a:extLst>
              <a:ext uri="{FF2B5EF4-FFF2-40B4-BE49-F238E27FC236}">
                <a16:creationId xmlns:a16="http://schemas.microsoft.com/office/drawing/2014/main" id="{BAFE58BC-CCBF-48E0-AC59-F28BF9B08A65}"/>
              </a:ext>
            </a:extLst>
          </p:cNvPr>
          <p:cNvPicPr>
            <a:picLocks noChangeAspect="1"/>
          </p:cNvPicPr>
          <p:nvPr/>
        </p:nvPicPr>
        <p:blipFill>
          <a:blip r:embed="rId10"/>
          <a:stretch>
            <a:fillRect/>
          </a:stretch>
        </p:blipFill>
        <p:spPr>
          <a:xfrm>
            <a:off x="754762" y="2844405"/>
            <a:ext cx="509276" cy="306148"/>
          </a:xfrm>
          <a:prstGeom prst="rect">
            <a:avLst/>
          </a:prstGeom>
        </p:spPr>
      </p:pic>
      <p:sp>
        <p:nvSpPr>
          <p:cNvPr id="48" name="Flowchart: Document 47">
            <a:extLst>
              <a:ext uri="{FF2B5EF4-FFF2-40B4-BE49-F238E27FC236}">
                <a16:creationId xmlns:a16="http://schemas.microsoft.com/office/drawing/2014/main" id="{BB046189-8389-4281-A260-22690E6FFA35}"/>
              </a:ext>
            </a:extLst>
          </p:cNvPr>
          <p:cNvSpPr/>
          <p:nvPr/>
        </p:nvSpPr>
        <p:spPr>
          <a:xfrm>
            <a:off x="287415" y="4748999"/>
            <a:ext cx="2408967" cy="1649001"/>
          </a:xfrm>
          <a:prstGeom prst="flowChartDocumen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Cache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hlinkClick r:id="rId3">
                  <a:extLst>
                    <a:ext uri="{A12FA001-AC4F-418D-AE19-62706E023703}">
                      <ahyp:hlinkClr xmlns:ahyp="http://schemas.microsoft.com/office/drawing/2018/hyperlinkcolor" val="tx"/>
                    </a:ext>
                  </a:extLst>
                </a:hlinkClick>
              </a:rPr>
              <a:t>www.Flupperdots.com</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188.121.43.44</a:t>
            </a:r>
          </a:p>
        </p:txBody>
      </p:sp>
    </p:spTree>
    <p:extLst>
      <p:ext uri="{BB962C8B-B14F-4D97-AF65-F5344CB8AC3E}">
        <p14:creationId xmlns:p14="http://schemas.microsoft.com/office/powerpoint/2010/main" val="3032167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0"/>
                                        </p:tgtEl>
                                        <p:attrNameLst>
                                          <p:attrName>style.visibility</p:attrName>
                                        </p:attrNameLst>
                                      </p:cBhvr>
                                      <p:to>
                                        <p:strVal val="visible"/>
                                      </p:to>
                                    </p:set>
                                  </p:childTnLst>
                                </p:cTn>
                              </p:par>
                              <p:par>
                                <p:cTn id="14" presetID="42" presetClass="path" presetSubtype="0" accel="50000" decel="50000" fill="hold" nodeType="withEffect">
                                  <p:stCondLst>
                                    <p:cond delay="0"/>
                                  </p:stCondLst>
                                  <p:childTnLst>
                                    <p:animMotion origin="layout" path="M -0.2237 -0.02708 L -0.03008 0.05 " pathEditMode="relative" rAng="0" ptsTypes="AA">
                                      <p:cBhvr>
                                        <p:cTn id="15" dur="2000" fill="hold"/>
                                        <p:tgtEl>
                                          <p:spTgt spid="15"/>
                                        </p:tgtEl>
                                        <p:attrNameLst>
                                          <p:attrName>ppt_x</p:attrName>
                                          <p:attrName>ppt_y</p:attrName>
                                        </p:attrNameLst>
                                      </p:cBhvr>
                                      <p:rCtr x="9674" y="3843"/>
                                    </p:animMotion>
                                  </p:childTnLst>
                                </p:cTn>
                              </p:par>
                              <p:par>
                                <p:cTn id="16" presetID="6" presetClass="emph" presetSubtype="0" fill="hold" nodeType="withEffect">
                                  <p:stCondLst>
                                    <p:cond delay="500"/>
                                  </p:stCondLst>
                                  <p:childTnLst>
                                    <p:animScale>
                                      <p:cBhvr>
                                        <p:cTn id="17" dur="2000" fill="hold"/>
                                        <p:tgtEl>
                                          <p:spTgt spid="15"/>
                                        </p:tgtEl>
                                      </p:cBhvr>
                                      <p:by x="150000" y="150000"/>
                                    </p:animScale>
                                  </p:childTnLst>
                                </p:cTn>
                              </p:par>
                            </p:childTnLst>
                          </p:cTn>
                        </p:par>
                      </p:childTnLst>
                    </p:cTn>
                  </p:par>
                  <p:par>
                    <p:cTn id="18" fill="hold">
                      <p:stCondLst>
                        <p:cond delay="indefinite"/>
                      </p:stCondLst>
                      <p:childTnLst>
                        <p:par>
                          <p:cTn id="19" fill="hold">
                            <p:stCondLst>
                              <p:cond delay="0"/>
                            </p:stCondLst>
                            <p:childTnLst>
                              <p:par>
                                <p:cTn id="20" presetID="42" presetClass="exit" presetSubtype="0" fill="hold" nodeType="clickEffect">
                                  <p:stCondLst>
                                    <p:cond delay="0"/>
                                  </p:stCondLst>
                                  <p:childTnLst>
                                    <p:animEffect transition="out" filter="fade">
                                      <p:cBhvr>
                                        <p:cTn id="21" dur="1000"/>
                                        <p:tgtEl>
                                          <p:spTgt spid="15"/>
                                        </p:tgtEl>
                                      </p:cBhvr>
                                    </p:animEffect>
                                    <p:anim calcmode="lin" valueType="num">
                                      <p:cBhvr>
                                        <p:cTn id="22" dur="1000"/>
                                        <p:tgtEl>
                                          <p:spTgt spid="15"/>
                                        </p:tgtEl>
                                        <p:attrNameLst>
                                          <p:attrName>ppt_x</p:attrName>
                                        </p:attrNameLst>
                                      </p:cBhvr>
                                      <p:tavLst>
                                        <p:tav tm="0">
                                          <p:val>
                                            <p:strVal val="ppt_x"/>
                                          </p:val>
                                        </p:tav>
                                        <p:tav tm="100000">
                                          <p:val>
                                            <p:strVal val="ppt_x"/>
                                          </p:val>
                                        </p:tav>
                                      </p:tavLst>
                                    </p:anim>
                                    <p:anim calcmode="lin" valueType="num">
                                      <p:cBhvr>
                                        <p:cTn id="23" dur="1000"/>
                                        <p:tgtEl>
                                          <p:spTgt spid="15"/>
                                        </p:tgtEl>
                                        <p:attrNameLst>
                                          <p:attrName>ppt_y</p:attrName>
                                        </p:attrNameLst>
                                      </p:cBhvr>
                                      <p:tavLst>
                                        <p:tav tm="0">
                                          <p:val>
                                            <p:strVal val="ppt_y"/>
                                          </p:val>
                                        </p:tav>
                                        <p:tav tm="100000">
                                          <p:val>
                                            <p:strVal val="ppt_y+.1"/>
                                          </p:val>
                                        </p:tav>
                                      </p:tavLst>
                                    </p:anim>
                                    <p:set>
                                      <p:cBhvr>
                                        <p:cTn id="24" dur="1" fill="hold">
                                          <p:stCondLst>
                                            <p:cond delay="999"/>
                                          </p:stCondLst>
                                        </p:cTn>
                                        <p:tgtEl>
                                          <p:spTgt spid="15"/>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path" presetSubtype="0" accel="50000" decel="50000" fill="hold" grpId="1" nodeType="clickEffect">
                                  <p:stCondLst>
                                    <p:cond delay="0"/>
                                  </p:stCondLst>
                                  <p:childTnLst>
                                    <p:animMotion origin="layout" path="M 4.16667E-7 -3.7037E-7 L 0.22943 0.13866 " pathEditMode="relative" rAng="0" ptsTypes="AA">
                                      <p:cBhvr>
                                        <p:cTn id="35" dur="2000" fill="hold"/>
                                        <p:tgtEl>
                                          <p:spTgt spid="27"/>
                                        </p:tgtEl>
                                        <p:attrNameLst>
                                          <p:attrName>ppt_x</p:attrName>
                                          <p:attrName>ppt_y</p:attrName>
                                        </p:attrNameLst>
                                      </p:cBhvr>
                                      <p:rCtr x="11471" y="6921"/>
                                    </p:animMotion>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randombar(horizontal)">
                                      <p:cBhvr>
                                        <p:cTn id="40" dur="500"/>
                                        <p:tgtEl>
                                          <p:spTgt spid="3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par>
                                <p:cTn id="46" presetID="1" presetClass="exit" presetSubtype="0" fill="hold" grpId="2" nodeType="withEffect">
                                  <p:stCondLst>
                                    <p:cond delay="0"/>
                                  </p:stCondLst>
                                  <p:childTnLst>
                                    <p:set>
                                      <p:cBhvr>
                                        <p:cTn id="47" dur="1" fill="hold">
                                          <p:stCondLst>
                                            <p:cond delay="0"/>
                                          </p:stCondLst>
                                        </p:cTn>
                                        <p:tgtEl>
                                          <p:spTgt spid="27"/>
                                        </p:tgtEl>
                                        <p:attrNameLst>
                                          <p:attrName>style.visibility</p:attrName>
                                        </p:attrNameLst>
                                      </p:cBhvr>
                                      <p:to>
                                        <p:strVal val="hidden"/>
                                      </p:to>
                                    </p:set>
                                  </p:childTnLst>
                                </p:cTn>
                              </p:par>
                              <p:par>
                                <p:cTn id="48" presetID="1" presetClass="entr" presetSubtype="0" fill="hold" grpId="0" nodeType="withEffect">
                                  <p:stCondLst>
                                    <p:cond delay="0"/>
                                  </p:stCondLst>
                                  <p:childTnLst>
                                    <p:set>
                                      <p:cBhvr>
                                        <p:cTn id="49" dur="1" fill="hold">
                                          <p:stCondLst>
                                            <p:cond delay="0"/>
                                          </p:stCondLst>
                                        </p:cTn>
                                        <p:tgtEl>
                                          <p:spTgt spid="40"/>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3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42" presetClass="path" presetSubtype="0" accel="50000" decel="50000" fill="hold" grpId="1" nodeType="clickEffect">
                                  <p:stCondLst>
                                    <p:cond delay="0"/>
                                  </p:stCondLst>
                                  <p:childTnLst>
                                    <p:animMotion origin="layout" path="M 3.95833E-6 -7.40741E-7 L 0.3168 -0.30115 " pathEditMode="relative" rAng="0" ptsTypes="AA">
                                      <p:cBhvr>
                                        <p:cTn id="55" dur="2000" fill="hold"/>
                                        <p:tgtEl>
                                          <p:spTgt spid="40"/>
                                        </p:tgtEl>
                                        <p:attrNameLst>
                                          <p:attrName>ppt_x</p:attrName>
                                          <p:attrName>ppt_y</p:attrName>
                                        </p:attrNameLst>
                                      </p:cBhvr>
                                      <p:rCtr x="15677" y="-14653"/>
                                    </p:animMotion>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2" nodeType="clickEffect">
                                  <p:stCondLst>
                                    <p:cond delay="0"/>
                                  </p:stCondLst>
                                  <p:childTnLst>
                                    <p:set>
                                      <p:cBhvr>
                                        <p:cTn id="59" dur="1" fill="hold">
                                          <p:stCondLst>
                                            <p:cond delay="0"/>
                                          </p:stCondLst>
                                        </p:cTn>
                                        <p:tgtEl>
                                          <p:spTgt spid="40"/>
                                        </p:tgtEl>
                                        <p:attrNameLst>
                                          <p:attrName>style.visibility</p:attrName>
                                        </p:attrNameLst>
                                      </p:cBhvr>
                                      <p:to>
                                        <p:strVal val="hidden"/>
                                      </p:to>
                                    </p:set>
                                  </p:childTnLst>
                                </p:cTn>
                              </p:par>
                              <p:par>
                                <p:cTn id="60" presetID="1" presetClass="entr" presetSubtype="0" fill="hold" grpId="0" nodeType="withEffect">
                                  <p:stCondLst>
                                    <p:cond delay="0"/>
                                  </p:stCondLst>
                                  <p:childTnLst>
                                    <p:set>
                                      <p:cBhvr>
                                        <p:cTn id="61" dur="1" fill="hold">
                                          <p:stCondLst>
                                            <p:cond delay="0"/>
                                          </p:stCondLst>
                                        </p:cTn>
                                        <p:tgtEl>
                                          <p:spTgt spid="46"/>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42" presetClass="path" presetSubtype="0" accel="50000" decel="50000" fill="hold" grpId="1" nodeType="clickEffect">
                                  <p:stCondLst>
                                    <p:cond delay="0"/>
                                  </p:stCondLst>
                                  <p:childTnLst>
                                    <p:animMotion origin="layout" path="M 2.29167E-6 3.33333E-6 L -0.31679 0.30116 " pathEditMode="relative" rAng="0" ptsTypes="AA">
                                      <p:cBhvr>
                                        <p:cTn id="65" dur="2000" fill="hold"/>
                                        <p:tgtEl>
                                          <p:spTgt spid="46"/>
                                        </p:tgtEl>
                                        <p:attrNameLst>
                                          <p:attrName>ppt_x</p:attrName>
                                          <p:attrName>ppt_y</p:attrName>
                                        </p:attrNameLst>
                                      </p:cBhvr>
                                      <p:rCtr x="-15677" y="15255"/>
                                    </p:animMotion>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fade">
                                      <p:cBhvr>
                                        <p:cTn id="70" dur="500"/>
                                        <p:tgtEl>
                                          <p:spTgt spid="43"/>
                                        </p:tgtEl>
                                      </p:cBhvr>
                                    </p:animEffect>
                                  </p:childTnLst>
                                </p:cTn>
                              </p:par>
                              <p:par>
                                <p:cTn id="71" presetID="1" presetClass="exit" presetSubtype="0" fill="hold" grpId="2" nodeType="withEffect">
                                  <p:stCondLst>
                                    <p:cond delay="0"/>
                                  </p:stCondLst>
                                  <p:childTnLst>
                                    <p:set>
                                      <p:cBhvr>
                                        <p:cTn id="72" dur="1" fill="hold">
                                          <p:stCondLst>
                                            <p:cond delay="0"/>
                                          </p:stCondLst>
                                        </p:cTn>
                                        <p:tgtEl>
                                          <p:spTgt spid="46"/>
                                        </p:tgtEl>
                                        <p:attrNameLst>
                                          <p:attrName>style.visibility</p:attrName>
                                        </p:attrNameLst>
                                      </p:cBhvr>
                                      <p:to>
                                        <p:strVal val="hidden"/>
                                      </p:to>
                                    </p:set>
                                  </p:childTnLst>
                                </p:cTn>
                              </p:par>
                              <p:par>
                                <p:cTn id="73" presetID="1" presetClass="entr" presetSubtype="0" fill="hold" grpId="0" nodeType="withEffect">
                                  <p:stCondLst>
                                    <p:cond delay="0"/>
                                  </p:stCondLst>
                                  <p:childTnLst>
                                    <p:set>
                                      <p:cBhvr>
                                        <p:cTn id="74" dur="1" fill="hold">
                                          <p:stCondLst>
                                            <p:cond delay="0"/>
                                          </p:stCondLst>
                                        </p:cTn>
                                        <p:tgtEl>
                                          <p:spTgt spid="4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42" presetClass="path" presetSubtype="0" accel="50000" decel="50000" fill="hold" grpId="1" nodeType="clickEffect">
                                  <p:stCondLst>
                                    <p:cond delay="0"/>
                                  </p:stCondLst>
                                  <p:childTnLst>
                                    <p:animMotion origin="layout" path="M -8.33333E-7 -2.59259E-6 L 0.14531 0.14908 " pathEditMode="relative" rAng="0" ptsTypes="AA">
                                      <p:cBhvr>
                                        <p:cTn id="78" dur="2000" fill="hold"/>
                                        <p:tgtEl>
                                          <p:spTgt spid="42"/>
                                        </p:tgtEl>
                                        <p:attrNameLst>
                                          <p:attrName>ppt_x</p:attrName>
                                          <p:attrName>ppt_y</p:attrName>
                                        </p:attrNameLst>
                                      </p:cBhvr>
                                      <p:rCtr x="7266" y="7454"/>
                                    </p:animMotion>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4"/>
                                        </p:tgtEl>
                                        <p:attrNameLst>
                                          <p:attrName>style.visibility</p:attrName>
                                        </p:attrNameLst>
                                      </p:cBhvr>
                                      <p:to>
                                        <p:strVal val="visible"/>
                                      </p:to>
                                    </p:set>
                                  </p:childTnLst>
                                </p:cTn>
                              </p:par>
                              <p:par>
                                <p:cTn id="83" presetID="1" presetClass="exit" presetSubtype="0" fill="hold" grpId="2" nodeType="withEffect">
                                  <p:stCondLst>
                                    <p:cond delay="0"/>
                                  </p:stCondLst>
                                  <p:childTnLst>
                                    <p:set>
                                      <p:cBhvr>
                                        <p:cTn id="84" dur="1" fill="hold">
                                          <p:stCondLst>
                                            <p:cond delay="0"/>
                                          </p:stCondLst>
                                        </p:cTn>
                                        <p:tgtEl>
                                          <p:spTgt spid="42"/>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42" presetClass="path" presetSubtype="0" accel="50000" decel="50000" fill="hold" grpId="1" nodeType="clickEffect">
                                  <p:stCondLst>
                                    <p:cond delay="0"/>
                                  </p:stCondLst>
                                  <p:childTnLst>
                                    <p:animMotion origin="layout" path="M -2.70833E-6 1.48148E-6 L -0.14492 -0.15092 " pathEditMode="relative" rAng="0" ptsTypes="AA">
                                      <p:cBhvr>
                                        <p:cTn id="88" dur="2000" fill="hold"/>
                                        <p:tgtEl>
                                          <p:spTgt spid="44"/>
                                        </p:tgtEl>
                                        <p:attrNameLst>
                                          <p:attrName>ppt_x</p:attrName>
                                          <p:attrName>ppt_y</p:attrName>
                                        </p:attrNameLst>
                                      </p:cBhvr>
                                      <p:rCtr x="-7292" y="-6736"/>
                                    </p:animMotion>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31"/>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32"/>
                                        </p:tgtEl>
                                        <p:attrNameLst>
                                          <p:attrName>style.visibility</p:attrName>
                                        </p:attrNameLst>
                                      </p:cBhvr>
                                      <p:to>
                                        <p:strVal val="hidden"/>
                                      </p:to>
                                    </p:set>
                                  </p:childTnLst>
                                </p:cTn>
                              </p:par>
                              <p:par>
                                <p:cTn id="95" presetID="14" presetClass="entr" presetSubtype="10" fill="hold" grpId="0" nodeType="withEffect">
                                  <p:stCondLst>
                                    <p:cond delay="0"/>
                                  </p:stCondLst>
                                  <p:childTnLst>
                                    <p:set>
                                      <p:cBhvr>
                                        <p:cTn id="96" dur="1" fill="hold">
                                          <p:stCondLst>
                                            <p:cond delay="0"/>
                                          </p:stCondLst>
                                        </p:cTn>
                                        <p:tgtEl>
                                          <p:spTgt spid="48"/>
                                        </p:tgtEl>
                                        <p:attrNameLst>
                                          <p:attrName>style.visibility</p:attrName>
                                        </p:attrNameLst>
                                      </p:cBhvr>
                                      <p:to>
                                        <p:strVal val="visible"/>
                                      </p:to>
                                    </p:set>
                                    <p:animEffect transition="in" filter="randombar(horizontal)">
                                      <p:cBhvr>
                                        <p:cTn id="97" dur="500"/>
                                        <p:tgtEl>
                                          <p:spTgt spid="48"/>
                                        </p:tgtEl>
                                      </p:cBhvr>
                                    </p:animEffect>
                                  </p:childTnLst>
                                </p:cTn>
                              </p:par>
                            </p:childTnLst>
                          </p:cTn>
                        </p:par>
                      </p:childTnLst>
                    </p:cTn>
                  </p:par>
                  <p:par>
                    <p:cTn id="98" fill="hold">
                      <p:stCondLst>
                        <p:cond delay="indefinite"/>
                      </p:stCondLst>
                      <p:childTnLst>
                        <p:par>
                          <p:cTn id="99" fill="hold">
                            <p:stCondLst>
                              <p:cond delay="0"/>
                            </p:stCondLst>
                            <p:childTnLst>
                              <p:par>
                                <p:cTn id="100" presetID="42" presetClass="path" presetSubtype="0" accel="50000" decel="50000" fill="hold" grpId="3" nodeType="clickEffect">
                                  <p:stCondLst>
                                    <p:cond delay="0"/>
                                  </p:stCondLst>
                                  <p:childTnLst>
                                    <p:animMotion origin="layout" path="M -0.14752 -0.15324 L -0.37695 -0.2919 " pathEditMode="relative" rAng="0" ptsTypes="AA">
                                      <p:cBhvr>
                                        <p:cTn id="101" dur="2000" fill="hold"/>
                                        <p:tgtEl>
                                          <p:spTgt spid="44"/>
                                        </p:tgtEl>
                                        <p:attrNameLst>
                                          <p:attrName>ppt_x</p:attrName>
                                          <p:attrName>ppt_y</p:attrName>
                                        </p:attrNameLst>
                                      </p:cBhvr>
                                      <p:rCtr x="-11771" y="-7269"/>
                                    </p:animMotion>
                                  </p:childTnLst>
                                </p:cTn>
                              </p:par>
                            </p:childTnLst>
                          </p:cTn>
                        </p:par>
                      </p:childTnLst>
                    </p:cTn>
                  </p:par>
                  <p:par>
                    <p:cTn id="102" fill="hold">
                      <p:stCondLst>
                        <p:cond delay="indefinite"/>
                      </p:stCondLst>
                      <p:childTnLst>
                        <p:par>
                          <p:cTn id="103" fill="hold">
                            <p:stCondLst>
                              <p:cond delay="0"/>
                            </p:stCondLst>
                            <p:childTnLst>
                              <p:par>
                                <p:cTn id="104" presetID="42" presetClass="path" presetSubtype="0" accel="50000" decel="50000" fill="hold" grpId="4" nodeType="clickEffect">
                                  <p:stCondLst>
                                    <p:cond delay="0"/>
                                  </p:stCondLst>
                                  <p:childTnLst>
                                    <p:animMotion origin="layout" path="M -0.37695 -0.2919 L 0.32318 -0.04977 " pathEditMode="relative" rAng="0" ptsTypes="AA">
                                      <p:cBhvr>
                                        <p:cTn id="105" dur="2000" fill="hold"/>
                                        <p:tgtEl>
                                          <p:spTgt spid="44"/>
                                        </p:tgtEl>
                                        <p:attrNameLst>
                                          <p:attrName>ppt_x</p:attrName>
                                          <p:attrName>ppt_y</p:attrName>
                                        </p:attrNameLst>
                                      </p:cBhvr>
                                      <p:rCtr x="35000" y="12106"/>
                                    </p:animMotion>
                                  </p:childTnLst>
                                </p:cTn>
                              </p:par>
                            </p:childTnLst>
                          </p:cTn>
                        </p:par>
                      </p:childTnLst>
                    </p:cTn>
                  </p:par>
                  <p:par>
                    <p:cTn id="106" fill="hold">
                      <p:stCondLst>
                        <p:cond delay="indefinite"/>
                      </p:stCondLst>
                      <p:childTnLst>
                        <p:par>
                          <p:cTn id="107" fill="hold">
                            <p:stCondLst>
                              <p:cond delay="0"/>
                            </p:stCondLst>
                            <p:childTnLst>
                              <p:par>
                                <p:cTn id="108" presetID="14" presetClass="entr" presetSubtype="10" fill="hold" nodeType="clickEffect">
                                  <p:stCondLst>
                                    <p:cond delay="0"/>
                                  </p:stCondLst>
                                  <p:childTnLst>
                                    <p:set>
                                      <p:cBhvr>
                                        <p:cTn id="109" dur="1" fill="hold">
                                          <p:stCondLst>
                                            <p:cond delay="0"/>
                                          </p:stCondLst>
                                        </p:cTn>
                                        <p:tgtEl>
                                          <p:spTgt spid="45"/>
                                        </p:tgtEl>
                                        <p:attrNameLst>
                                          <p:attrName>style.visibility</p:attrName>
                                        </p:attrNameLst>
                                      </p:cBhvr>
                                      <p:to>
                                        <p:strVal val="visible"/>
                                      </p:to>
                                    </p:set>
                                    <p:animEffect transition="in" filter="randombar(horizontal)">
                                      <p:cBhvr>
                                        <p:cTn id="110" dur="500"/>
                                        <p:tgtEl>
                                          <p:spTgt spid="45"/>
                                        </p:tgtEl>
                                      </p:cBhvr>
                                    </p:animEffect>
                                  </p:childTnLst>
                                </p:cTn>
                              </p:par>
                              <p:par>
                                <p:cTn id="111" presetID="1" presetClass="exit" presetSubtype="0" fill="hold" grpId="2" nodeType="withEffect">
                                  <p:stCondLst>
                                    <p:cond delay="0"/>
                                  </p:stCondLst>
                                  <p:childTnLst>
                                    <p:set>
                                      <p:cBhvr>
                                        <p:cTn id="112" dur="1" fill="hold">
                                          <p:stCondLst>
                                            <p:cond delay="0"/>
                                          </p:stCondLst>
                                        </p:cTn>
                                        <p:tgtEl>
                                          <p:spTgt spid="44"/>
                                        </p:tgtEl>
                                        <p:attrNameLst>
                                          <p:attrName>style.visibility</p:attrName>
                                        </p:attrNameLst>
                                      </p:cBhvr>
                                      <p:to>
                                        <p:strVal val="hidden"/>
                                      </p:to>
                                    </p:set>
                                  </p:childTnLst>
                                </p:cTn>
                              </p:par>
                              <p:par>
                                <p:cTn id="113" presetID="42" presetClass="path" presetSubtype="0" accel="50000" decel="50000" fill="hold" nodeType="withEffect">
                                  <p:stCondLst>
                                    <p:cond delay="0"/>
                                  </p:stCondLst>
                                  <p:childTnLst>
                                    <p:animMotion origin="layout" path="M 0.04948 -0.10509 L -0.75885 -0.43981 " pathEditMode="relative" rAng="0" ptsTypes="AA">
                                      <p:cBhvr>
                                        <p:cTn id="114" dur="2000" fill="hold"/>
                                        <p:tgtEl>
                                          <p:spTgt spid="45"/>
                                        </p:tgtEl>
                                        <p:attrNameLst>
                                          <p:attrName>ppt_x</p:attrName>
                                          <p:attrName>ppt_y</p:attrName>
                                        </p:attrNameLst>
                                      </p:cBhvr>
                                      <p:rCtr x="-40417" y="-16736"/>
                                    </p:animMotion>
                                  </p:childTnLst>
                                </p:cTn>
                              </p:par>
                            </p:childTnLst>
                          </p:cTn>
                        </p:par>
                      </p:childTnLst>
                    </p:cTn>
                  </p:par>
                  <p:par>
                    <p:cTn id="115" fill="hold">
                      <p:stCondLst>
                        <p:cond delay="indefinite"/>
                      </p:stCondLst>
                      <p:childTnLst>
                        <p:par>
                          <p:cTn id="116" fill="hold">
                            <p:stCondLst>
                              <p:cond delay="0"/>
                            </p:stCondLst>
                            <p:childTnLst>
                              <p:par>
                                <p:cTn id="117" presetID="42" presetClass="exit" presetSubtype="0" fill="hold" nodeType="clickEffect">
                                  <p:stCondLst>
                                    <p:cond delay="0"/>
                                  </p:stCondLst>
                                  <p:childTnLst>
                                    <p:animEffect transition="out" filter="fade">
                                      <p:cBhvr>
                                        <p:cTn id="118" dur="1000"/>
                                        <p:tgtEl>
                                          <p:spTgt spid="45"/>
                                        </p:tgtEl>
                                      </p:cBhvr>
                                    </p:animEffect>
                                    <p:anim calcmode="lin" valueType="num">
                                      <p:cBhvr>
                                        <p:cTn id="119" dur="1000"/>
                                        <p:tgtEl>
                                          <p:spTgt spid="45"/>
                                        </p:tgtEl>
                                        <p:attrNameLst>
                                          <p:attrName>ppt_x</p:attrName>
                                        </p:attrNameLst>
                                      </p:cBhvr>
                                      <p:tavLst>
                                        <p:tav tm="0">
                                          <p:val>
                                            <p:strVal val="ppt_x"/>
                                          </p:val>
                                        </p:tav>
                                        <p:tav tm="100000">
                                          <p:val>
                                            <p:strVal val="ppt_x"/>
                                          </p:val>
                                        </p:tav>
                                      </p:tavLst>
                                    </p:anim>
                                    <p:anim calcmode="lin" valueType="num">
                                      <p:cBhvr>
                                        <p:cTn id="120" dur="1000"/>
                                        <p:tgtEl>
                                          <p:spTgt spid="45"/>
                                        </p:tgtEl>
                                        <p:attrNameLst>
                                          <p:attrName>ppt_y</p:attrName>
                                        </p:attrNameLst>
                                      </p:cBhvr>
                                      <p:tavLst>
                                        <p:tav tm="0">
                                          <p:val>
                                            <p:strVal val="ppt_y"/>
                                          </p:val>
                                        </p:tav>
                                        <p:tav tm="100000">
                                          <p:val>
                                            <p:strVal val="ppt_y+.1"/>
                                          </p:val>
                                        </p:tav>
                                      </p:tavLst>
                                    </p:anim>
                                    <p:set>
                                      <p:cBhvr>
                                        <p:cTn id="121" dur="1" fill="hold">
                                          <p:stCondLst>
                                            <p:cond delay="999"/>
                                          </p:stCondLst>
                                        </p:cTn>
                                        <p:tgtEl>
                                          <p:spTgt spid="45"/>
                                        </p:tgtEl>
                                        <p:attrNameLst>
                                          <p:attrName>style.visibility</p:attrName>
                                        </p:attrNameLst>
                                      </p:cBhvr>
                                      <p:to>
                                        <p:strVal val="hidden"/>
                                      </p:to>
                                    </p:set>
                                  </p:childTnLst>
                                </p:cTn>
                              </p:par>
                              <p:par>
                                <p:cTn id="122" presetID="14" presetClass="entr" presetSubtype="10" fill="hold" nodeType="withEffect">
                                  <p:stCondLst>
                                    <p:cond delay="0"/>
                                  </p:stCondLst>
                                  <p:childTnLst>
                                    <p:set>
                                      <p:cBhvr>
                                        <p:cTn id="123" dur="1" fill="hold">
                                          <p:stCondLst>
                                            <p:cond delay="0"/>
                                          </p:stCondLst>
                                        </p:cTn>
                                        <p:tgtEl>
                                          <p:spTgt spid="47"/>
                                        </p:tgtEl>
                                        <p:attrNameLst>
                                          <p:attrName>style.visibility</p:attrName>
                                        </p:attrNameLst>
                                      </p:cBhvr>
                                      <p:to>
                                        <p:strVal val="visible"/>
                                      </p:to>
                                    </p:set>
                                    <p:animEffect transition="in" filter="randombar(horizontal)">
                                      <p:cBhvr>
                                        <p:cTn id="12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2" grpId="0"/>
      <p:bldP spid="32" grpId="1"/>
      <p:bldP spid="27" grpId="0" animBg="1"/>
      <p:bldP spid="27" grpId="1" animBg="1"/>
      <p:bldP spid="27" grpId="2" animBg="1"/>
      <p:bldP spid="40" grpId="0" animBg="1"/>
      <p:bldP spid="40" grpId="1" animBg="1"/>
      <p:bldP spid="40" grpId="2" animBg="1"/>
      <p:bldP spid="42" grpId="0" animBg="1"/>
      <p:bldP spid="42" grpId="1" animBg="1"/>
      <p:bldP spid="42" grpId="2" animBg="1"/>
      <p:bldP spid="44" grpId="0" animBg="1"/>
      <p:bldP spid="44" grpId="1" animBg="1"/>
      <p:bldP spid="44" grpId="2" animBg="1"/>
      <p:bldP spid="44" grpId="3" animBg="1"/>
      <p:bldP spid="44" grpId="4" animBg="1"/>
      <p:bldP spid="46" grpId="0" animBg="1"/>
      <p:bldP spid="46" grpId="1" animBg="1"/>
      <p:bldP spid="46" grpId="2" animBg="1"/>
      <p:bldP spid="4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1BF9F66-D507-311F-E755-85E2B97DEF9B}"/>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94CBC9C-3350-1C1B-F700-A0BD1D2D9D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Content Placeholder 12">
            <a:extLst>
              <a:ext uri="{FF2B5EF4-FFF2-40B4-BE49-F238E27FC236}">
                <a16:creationId xmlns:a16="http://schemas.microsoft.com/office/drawing/2014/main" id="{0CD96D16-A03D-3AA9-AAF0-EC90DABE91C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4508" r="14508"/>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437F397B-ED4B-DF3E-4EEE-9B5560263B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BE95CF9D-8B92-2053-DE19-76682AFCA77A}"/>
              </a:ext>
            </a:extLst>
          </p:cNvPr>
          <p:cNvSpPr>
            <a:spLocks noGrp="1"/>
          </p:cNvSpPr>
          <p:nvPr>
            <p:ph type="title"/>
          </p:nvPr>
        </p:nvSpPr>
        <p:spPr>
          <a:xfrm>
            <a:off x="481029" y="1141413"/>
            <a:ext cx="4524326" cy="3204134"/>
          </a:xfrm>
        </p:spPr>
        <p:txBody>
          <a:bodyPr vert="horz" lIns="91440" tIns="45720" rIns="91440" bIns="45720" rtlCol="0" anchor="b">
            <a:normAutofit/>
          </a:bodyPr>
          <a:lstStyle/>
          <a:p>
            <a:pPr algn="ctr"/>
            <a:r>
              <a:rPr lang="nl-BE" sz="4800" b="1" dirty="0"/>
              <a:t>Korte inleiding tot HTML en CSS voor beginners</a:t>
            </a:r>
          </a:p>
        </p:txBody>
      </p:sp>
      <p:sp>
        <p:nvSpPr>
          <p:cNvPr id="27" name="Rectangle 26">
            <a:extLst>
              <a:ext uri="{FF2B5EF4-FFF2-40B4-BE49-F238E27FC236}">
                <a16:creationId xmlns:a16="http://schemas.microsoft.com/office/drawing/2014/main" id="{2073B557-D49A-EAC9-0DD4-BA6259E32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9" name="Rectangle 28">
            <a:extLst>
              <a:ext uri="{FF2B5EF4-FFF2-40B4-BE49-F238E27FC236}">
                <a16:creationId xmlns:a16="http://schemas.microsoft.com/office/drawing/2014/main" id="{A4C59EB5-32C2-44B7-EFA9-6E0E381AE9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356037"/>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1BF9F66-D507-311F-E755-85E2B97DEF9B}"/>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94CBC9C-3350-1C1B-F700-A0BD1D2D9D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Content Placeholder 12">
            <a:extLst>
              <a:ext uri="{FF2B5EF4-FFF2-40B4-BE49-F238E27FC236}">
                <a16:creationId xmlns:a16="http://schemas.microsoft.com/office/drawing/2014/main" id="{0CD96D16-A03D-3AA9-AAF0-EC90DABE91C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7811" r="7811"/>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437F397B-ED4B-DF3E-4EEE-9B5560263B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BE95CF9D-8B92-2053-DE19-76682AFCA77A}"/>
              </a:ext>
            </a:extLst>
          </p:cNvPr>
          <p:cNvSpPr>
            <a:spLocks noGrp="1"/>
          </p:cNvSpPr>
          <p:nvPr>
            <p:ph type="title"/>
          </p:nvPr>
        </p:nvSpPr>
        <p:spPr>
          <a:xfrm>
            <a:off x="481029" y="1141413"/>
            <a:ext cx="4524326" cy="3204134"/>
          </a:xfrm>
        </p:spPr>
        <p:txBody>
          <a:bodyPr vert="horz" lIns="91440" tIns="45720" rIns="91440" bIns="45720" rtlCol="0" anchor="b">
            <a:normAutofit/>
          </a:bodyPr>
          <a:lstStyle/>
          <a:p>
            <a:pPr algn="ctr"/>
            <a:r>
              <a:rPr lang="nl-BE" sz="4800" b="1" dirty="0"/>
              <a:t>HTML  documenten</a:t>
            </a:r>
          </a:p>
        </p:txBody>
      </p:sp>
      <p:sp>
        <p:nvSpPr>
          <p:cNvPr id="27" name="Rectangle 26">
            <a:extLst>
              <a:ext uri="{FF2B5EF4-FFF2-40B4-BE49-F238E27FC236}">
                <a16:creationId xmlns:a16="http://schemas.microsoft.com/office/drawing/2014/main" id="{2073B557-D49A-EAC9-0DD4-BA6259E32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9" name="Rectangle 28">
            <a:extLst>
              <a:ext uri="{FF2B5EF4-FFF2-40B4-BE49-F238E27FC236}">
                <a16:creationId xmlns:a16="http://schemas.microsoft.com/office/drawing/2014/main" id="{A4C59EB5-32C2-44B7-EFA9-6E0E381AE9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2014045"/>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59235"/>
            <a:ext cx="10515600" cy="794204"/>
          </a:xfrm>
        </p:spPr>
        <p:txBody>
          <a:bodyPr/>
          <a:lstStyle/>
          <a:p>
            <a:r>
              <a:rPr lang="nl-BE" dirty="0"/>
              <a:t>Wat is HTML?</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66165" y="932329"/>
            <a:ext cx="11295529" cy="5773271"/>
          </a:xfrm>
        </p:spPr>
        <p:txBody>
          <a:bodyPr>
            <a:normAutofit lnSpcReduction="10000"/>
          </a:bodyPr>
          <a:lstStyle/>
          <a:p>
            <a:r>
              <a:rPr lang="nl-NL" dirty="0"/>
              <a:t>HTML is een afkorting en staat voor ‘</a:t>
            </a:r>
            <a:r>
              <a:rPr lang="nl-NL" b="1" dirty="0"/>
              <a:t>Hypertext </a:t>
            </a:r>
            <a:r>
              <a:rPr lang="nl-NL" b="1" dirty="0" err="1"/>
              <a:t>Markup</a:t>
            </a:r>
            <a:r>
              <a:rPr lang="nl-NL" b="1" dirty="0"/>
              <a:t> Language</a:t>
            </a:r>
            <a:r>
              <a:rPr lang="nl-NL" dirty="0"/>
              <a:t>’. </a:t>
            </a:r>
          </a:p>
          <a:p>
            <a:r>
              <a:rPr lang="nl-NL" dirty="0"/>
              <a:t>Het is de taal van webpagina's die een browser vertelt hoe bepaalde elementen, zoals tekst en afbeeldingen, moeten worden weergegeven met behulp van codes en symbolen.</a:t>
            </a:r>
          </a:p>
          <a:p>
            <a:r>
              <a:rPr lang="nl-NL" dirty="0"/>
              <a:t>HTML is de standaard voor het maken van webpagina’s. </a:t>
            </a:r>
          </a:p>
          <a:p>
            <a:pPr lvl="1"/>
            <a:r>
              <a:rPr lang="nl-NL" dirty="0"/>
              <a:t>Het is een aanbeveling van het </a:t>
            </a:r>
            <a:r>
              <a:rPr lang="nl-NL" b="1" dirty="0"/>
              <a:t>World Wide Web Consortium </a:t>
            </a:r>
            <a:r>
              <a:rPr lang="nl-NL" dirty="0"/>
              <a:t>ofwel </a:t>
            </a:r>
            <a:r>
              <a:rPr lang="nl-NL" b="1" dirty="0"/>
              <a:t>W3C</a:t>
            </a:r>
          </a:p>
          <a:p>
            <a:r>
              <a:rPr lang="nl-NL" dirty="0"/>
              <a:t>Tegenwoordig kun je met de proliferatie van contentmanagementsystemen zoals </a:t>
            </a:r>
            <a:r>
              <a:rPr lang="nl-NL" dirty="0" err="1"/>
              <a:t>WordPress</a:t>
            </a:r>
            <a:r>
              <a:rPr lang="nl-NL" dirty="0"/>
              <a:t> en HTML-editors een webpagina maken zonder HTML te kennen.</a:t>
            </a:r>
          </a:p>
          <a:p>
            <a:pPr lvl="1"/>
            <a:r>
              <a:rPr lang="nl-NL" dirty="0"/>
              <a:t>Maar zelfs als je deze hulpmiddelen gebruikt kan het handig zijn als je weet hoe HTML werkt en zelfs de basistags kent. </a:t>
            </a:r>
          </a:p>
          <a:p>
            <a:pPr lvl="1"/>
            <a:r>
              <a:rPr lang="nl-NL" dirty="0"/>
              <a:t>Het is ook beter om HTML te begrijpen om fouten te corrigeren of aanpassingen te maken als de standaard manier van werken niet voldoende blijkt te zijn.</a:t>
            </a:r>
          </a:p>
          <a:p>
            <a:r>
              <a:rPr lang="nl-BE" dirty="0"/>
              <a:t>Als we een dynamische website maken is het noodzakelijk om HTML te omarmen.</a:t>
            </a:r>
          </a:p>
        </p:txBody>
      </p:sp>
    </p:spTree>
    <p:extLst>
      <p:ext uri="{BB962C8B-B14F-4D97-AF65-F5344CB8AC3E}">
        <p14:creationId xmlns:p14="http://schemas.microsoft.com/office/powerpoint/2010/main" val="272975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B4FE94C-3D9C-86AE-0574-9B7952CF2412}"/>
              </a:ext>
            </a:extLst>
          </p:cNvPr>
          <p:cNvPicPr>
            <a:picLocks noChangeAspect="1"/>
          </p:cNvPicPr>
          <p:nvPr/>
        </p:nvPicPr>
        <p:blipFill rotWithShape="1">
          <a:blip r:embed="rId2">
            <a:extLst>
              <a:ext uri="{28A0092B-C50C-407E-A947-70E740481C1C}">
                <a14:useLocalDpi xmlns:a14="http://schemas.microsoft.com/office/drawing/2010/main" val="0"/>
              </a:ext>
            </a:extLst>
          </a:blip>
          <a:srcRect l="2734" r="14783" b="1"/>
          <a:stretch/>
        </p:blipFill>
        <p:spPr>
          <a:xfrm>
            <a:off x="1" y="10"/>
            <a:ext cx="9669642" cy="6857990"/>
          </a:xfrm>
          <a:prstGeom prst="rect">
            <a:avLst/>
          </a:prstGeom>
        </p:spPr>
      </p:pic>
      <p:sp>
        <p:nvSpPr>
          <p:cNvPr id="58" name="Rectangle 5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7531610" y="365125"/>
            <a:ext cx="3822189" cy="1899912"/>
          </a:xfrm>
        </p:spPr>
        <p:txBody>
          <a:bodyPr>
            <a:normAutofit/>
          </a:bodyPr>
          <a:lstStyle/>
          <a:p>
            <a:r>
              <a:rPr lang="nl-BE" sz="4000"/>
              <a:t>Tim Berners-Lee</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5219701" y="2434201"/>
            <a:ext cx="6448424" cy="4058674"/>
          </a:xfrm>
        </p:spPr>
        <p:txBody>
          <a:bodyPr>
            <a:noAutofit/>
          </a:bodyPr>
          <a:lstStyle/>
          <a:p>
            <a:r>
              <a:rPr lang="nl-NL" sz="1600" dirty="0"/>
              <a:t>Timothy John </a:t>
            </a:r>
            <a:r>
              <a:rPr lang="nl-NL" sz="1600" dirty="0" err="1"/>
              <a:t>Berners</a:t>
            </a:r>
            <a:r>
              <a:rPr lang="nl-NL" sz="1600" dirty="0"/>
              <a:t>-Lee (Londen, 8 juni 1955) is samen met zijn toenmalig manager, de Belg </a:t>
            </a:r>
            <a:r>
              <a:rPr lang="nl-NL" sz="1600" b="1" dirty="0"/>
              <a:t>Robert </a:t>
            </a:r>
            <a:r>
              <a:rPr lang="nl-NL" sz="1600" b="1" dirty="0" err="1"/>
              <a:t>Cailliau</a:t>
            </a:r>
            <a:r>
              <a:rPr lang="nl-NL" sz="1600" dirty="0"/>
              <a:t>, de bedenker en grondlegger van de technologie en verzameling afspraken die het World Wide Web of wereldwijde web (www) mogelijk maakten. </a:t>
            </a:r>
          </a:p>
          <a:p>
            <a:r>
              <a:rPr lang="nl-NL" sz="1600" dirty="0"/>
              <a:t>HTML werd in 1991 bedacht en om wetenschappelijke documenten van het CERN in Genève gemakkelijker toegankelijk te maken. </a:t>
            </a:r>
          </a:p>
          <a:p>
            <a:r>
              <a:rPr lang="nl-NL" sz="1600" dirty="0"/>
              <a:t>De nieuwe opmaaktaal is gebaseerd op het reeds bestaande SGML. </a:t>
            </a:r>
          </a:p>
          <a:p>
            <a:r>
              <a:rPr lang="nl-NL" sz="1600" dirty="0"/>
              <a:t>Hij ontwikkelde ook de eerste webbrowser, </a:t>
            </a:r>
            <a:r>
              <a:rPr lang="nl-NL" sz="1600" dirty="0" err="1"/>
              <a:t>WorldWideWeb</a:t>
            </a:r>
            <a:r>
              <a:rPr lang="nl-NL" sz="1600" dirty="0"/>
              <a:t> genaamd. </a:t>
            </a:r>
          </a:p>
          <a:p>
            <a:r>
              <a:rPr lang="nl-NL" sz="1600" dirty="0"/>
              <a:t>Netscape Navigator ontstond in 1994. Met de komst van deze browsers werd het World Wide Web echt populair. </a:t>
            </a:r>
          </a:p>
          <a:p>
            <a:r>
              <a:rPr lang="nl-NL" sz="1600" dirty="0"/>
              <a:t>Kort daarop mengde Microsoft zich in de strijd met een eigen webbrowser.</a:t>
            </a:r>
            <a:endParaRPr lang="nl-BE" sz="1600" dirty="0"/>
          </a:p>
        </p:txBody>
      </p:sp>
    </p:spTree>
    <p:extLst>
      <p:ext uri="{BB962C8B-B14F-4D97-AF65-F5344CB8AC3E}">
        <p14:creationId xmlns:p14="http://schemas.microsoft.com/office/powerpoint/2010/main" val="259203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E195B-4C38-C89E-D568-DC72EE01C57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97F77A0-4A64-229F-2132-C196A8630FC9}"/>
              </a:ext>
            </a:extLst>
          </p:cNvPr>
          <p:cNvSpPr>
            <a:spLocks noGrp="1"/>
          </p:cNvSpPr>
          <p:nvPr>
            <p:ph type="title"/>
          </p:nvPr>
        </p:nvSpPr>
        <p:spPr>
          <a:xfrm>
            <a:off x="838200" y="0"/>
            <a:ext cx="10515600" cy="794204"/>
          </a:xfrm>
        </p:spPr>
        <p:txBody>
          <a:bodyPr/>
          <a:lstStyle/>
          <a:p>
            <a:r>
              <a:rPr lang="nl-BE" dirty="0"/>
              <a:t>HTML: tags en elementen</a:t>
            </a:r>
          </a:p>
        </p:txBody>
      </p:sp>
      <p:sp>
        <p:nvSpPr>
          <p:cNvPr id="6" name="Content Placeholder 5">
            <a:extLst>
              <a:ext uri="{FF2B5EF4-FFF2-40B4-BE49-F238E27FC236}">
                <a16:creationId xmlns:a16="http://schemas.microsoft.com/office/drawing/2014/main" id="{2FC4EBC5-F5BF-5772-E8B3-A51B759A3145}"/>
              </a:ext>
            </a:extLst>
          </p:cNvPr>
          <p:cNvSpPr>
            <a:spLocks noGrp="1"/>
          </p:cNvSpPr>
          <p:nvPr>
            <p:ph idx="1"/>
          </p:nvPr>
        </p:nvSpPr>
        <p:spPr>
          <a:xfrm>
            <a:off x="385482" y="794204"/>
            <a:ext cx="11555506" cy="5839677"/>
          </a:xfrm>
        </p:spPr>
        <p:txBody>
          <a:bodyPr>
            <a:normAutofit fontScale="92500" lnSpcReduction="10000"/>
          </a:bodyPr>
          <a:lstStyle/>
          <a:p>
            <a:r>
              <a:rPr lang="en-US" dirty="0" err="1"/>
              <a:t>Zoals</a:t>
            </a:r>
            <a:r>
              <a:rPr lang="en-US" dirty="0"/>
              <a:t> de naam al </a:t>
            </a:r>
            <a:r>
              <a:rPr lang="en-US" dirty="0" err="1"/>
              <a:t>aangeeft</a:t>
            </a:r>
            <a:r>
              <a:rPr lang="en-US" dirty="0"/>
              <a:t>, is HTML </a:t>
            </a:r>
            <a:r>
              <a:rPr lang="en-US" dirty="0" err="1"/>
              <a:t>een</a:t>
            </a:r>
            <a:r>
              <a:rPr lang="en-US" dirty="0"/>
              <a:t> </a:t>
            </a:r>
            <a:r>
              <a:rPr lang="en-US" dirty="0" err="1"/>
              <a:t>opmaaktaal</a:t>
            </a:r>
            <a:r>
              <a:rPr lang="en-US" dirty="0"/>
              <a:t>.</a:t>
            </a:r>
          </a:p>
          <a:p>
            <a:pPr lvl="1"/>
            <a:r>
              <a:rPr lang="en-US" dirty="0" err="1"/>
              <a:t>Hiervoor</a:t>
            </a:r>
            <a:r>
              <a:rPr lang="en-US" dirty="0"/>
              <a:t> </a:t>
            </a:r>
            <a:r>
              <a:rPr lang="en-US" dirty="0" err="1"/>
              <a:t>worden</a:t>
            </a:r>
            <a:r>
              <a:rPr lang="en-US" dirty="0"/>
              <a:t> </a:t>
            </a:r>
            <a:r>
              <a:rPr lang="en-US" dirty="0" err="1"/>
              <a:t>zowel</a:t>
            </a:r>
            <a:r>
              <a:rPr lang="en-US" dirty="0"/>
              <a:t> </a:t>
            </a:r>
            <a:r>
              <a:rPr lang="en-US" b="1" dirty="0"/>
              <a:t>tags</a:t>
            </a:r>
            <a:r>
              <a:rPr lang="en-US" dirty="0"/>
              <a:t> </a:t>
            </a:r>
            <a:r>
              <a:rPr lang="en-US" dirty="0" err="1"/>
              <a:t>als</a:t>
            </a:r>
            <a:r>
              <a:rPr lang="en-US" dirty="0"/>
              <a:t> </a:t>
            </a:r>
            <a:r>
              <a:rPr lang="en-US" b="1" dirty="0" err="1"/>
              <a:t>elementen</a:t>
            </a:r>
            <a:r>
              <a:rPr lang="en-US" dirty="0"/>
              <a:t> </a:t>
            </a:r>
            <a:r>
              <a:rPr lang="en-US" dirty="0" err="1"/>
              <a:t>gebruikt</a:t>
            </a:r>
            <a:r>
              <a:rPr lang="en-US" dirty="0"/>
              <a:t>.</a:t>
            </a:r>
          </a:p>
          <a:p>
            <a:pPr lvl="1"/>
            <a:r>
              <a:rPr lang="nl-NL" dirty="0"/>
              <a:t>Het belangrijkste verschil tussen tags en elementen is dat een tag slechts een deel van de structuur van een HTML-document vertegenwoordigt, terwijl een element zowel de tag als de inhoud tussen de tags omvat. </a:t>
            </a:r>
          </a:p>
          <a:p>
            <a:pPr lvl="1"/>
            <a:r>
              <a:rPr lang="nl-NL" dirty="0"/>
              <a:t>Tag:</a:t>
            </a:r>
          </a:p>
          <a:p>
            <a:pPr lvl="2"/>
            <a:r>
              <a:rPr lang="nl-NL" dirty="0"/>
              <a:t>Tags zijn de bouwstenen van HTML en worden gebruikt om elementen te markeren in een HTML-document.</a:t>
            </a:r>
          </a:p>
          <a:p>
            <a:pPr lvl="2"/>
            <a:r>
              <a:rPr lang="nl-NL" dirty="0"/>
              <a:t>Een tag bestaat uit een openings- en een sluitingsteken, omsloten door hoekige haakjes (&lt; en &gt;).</a:t>
            </a:r>
          </a:p>
          <a:p>
            <a:pPr lvl="2"/>
            <a:r>
              <a:rPr lang="nl-NL" dirty="0"/>
              <a:t>Voorbeeld van een tag: &lt;p&gt; is de openings-tag voor een paragraaf en &lt;/p&gt; is de bijbehorende sluitingstag.</a:t>
            </a:r>
          </a:p>
          <a:p>
            <a:pPr lvl="1"/>
            <a:r>
              <a:rPr lang="nl-NL" dirty="0"/>
              <a:t>Elementen:</a:t>
            </a:r>
          </a:p>
          <a:p>
            <a:pPr lvl="2"/>
            <a:r>
              <a:rPr lang="nl-NL" dirty="0"/>
              <a:t>Elementen bestaan uit de inhoud tussen een openings- en sluitingstag, inclusief de tags zelf.</a:t>
            </a:r>
          </a:p>
          <a:p>
            <a:pPr lvl="2"/>
            <a:r>
              <a:rPr lang="nl-NL" dirty="0"/>
              <a:t>Een element begint met een openings-tag, bevat de inhoud van het element en eindigt met een sluitingstag.</a:t>
            </a:r>
          </a:p>
          <a:p>
            <a:pPr lvl="1"/>
            <a:r>
              <a:rPr lang="nl-NL" dirty="0"/>
              <a:t>Voorbeeld: &lt;p&gt;Dit is een voorbeeld van een paragraafelement.&lt;/p&gt; waarbij &lt;p&gt; de </a:t>
            </a:r>
            <a:r>
              <a:rPr lang="nl-NL" b="1" dirty="0"/>
              <a:t>openingstag</a:t>
            </a:r>
            <a:r>
              <a:rPr lang="nl-NL" dirty="0"/>
              <a:t> is, Dit is een voorbeeld van een paragraafelement. de </a:t>
            </a:r>
            <a:r>
              <a:rPr lang="nl-NL" b="1" dirty="0"/>
              <a:t>inhoud</a:t>
            </a:r>
            <a:r>
              <a:rPr lang="nl-NL" dirty="0"/>
              <a:t> is, en &lt;/p&gt; de </a:t>
            </a:r>
            <a:r>
              <a:rPr lang="nl-NL" b="1" dirty="0"/>
              <a:t>sluitingstag</a:t>
            </a:r>
            <a:r>
              <a:rPr lang="nl-NL" dirty="0"/>
              <a:t>. Het geheel vormt een Element binnen de HTML standaard.</a:t>
            </a:r>
          </a:p>
          <a:p>
            <a:pPr lvl="1"/>
            <a:r>
              <a:rPr lang="nl-NL" dirty="0"/>
              <a:t>Sommige tags kunnen op zichzelf staan, zoals bijvoorbeeld Linebreak &lt;</a:t>
            </a:r>
            <a:r>
              <a:rPr lang="nl-NL" dirty="0" err="1"/>
              <a:t>br</a:t>
            </a:r>
            <a:r>
              <a:rPr lang="nl-NL" dirty="0"/>
              <a:t> /&gt;</a:t>
            </a:r>
            <a:endParaRPr lang="en-US" dirty="0"/>
          </a:p>
        </p:txBody>
      </p:sp>
    </p:spTree>
    <p:extLst>
      <p:ext uri="{BB962C8B-B14F-4D97-AF65-F5344CB8AC3E}">
        <p14:creationId xmlns:p14="http://schemas.microsoft.com/office/powerpoint/2010/main" val="2037769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fade">
                                      <p:cBhvr>
                                        <p:cTn id="26" dur="500"/>
                                        <p:tgtEl>
                                          <p:spTgt spid="6">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Effect transition="in" filter="fade">
                                      <p:cBhvr>
                                        <p:cTn id="31" dur="500"/>
                                        <p:tgtEl>
                                          <p:spTgt spid="6">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Effect transition="in" filter="fade">
                                      <p:cBhvr>
                                        <p:cTn id="36" dur="500"/>
                                        <p:tgtEl>
                                          <p:spTgt spid="6">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7" end="7"/>
                                            </p:txEl>
                                          </p:spTgt>
                                        </p:tgtEl>
                                        <p:attrNameLst>
                                          <p:attrName>style.visibility</p:attrName>
                                        </p:attrNameLst>
                                      </p:cBhvr>
                                      <p:to>
                                        <p:strVal val="visible"/>
                                      </p:to>
                                    </p:set>
                                    <p:animEffect transition="in" filter="fade">
                                      <p:cBhvr>
                                        <p:cTn id="41" dur="500"/>
                                        <p:tgtEl>
                                          <p:spTgt spid="6">
                                            <p:txEl>
                                              <p:pRg st="7" end="7"/>
                                            </p:txEl>
                                          </p:spTgt>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6">
                                            <p:txEl>
                                              <p:pRg st="8" end="8"/>
                                            </p:txEl>
                                          </p:spTgt>
                                        </p:tgtEl>
                                        <p:attrNameLst>
                                          <p:attrName>style.visibility</p:attrName>
                                        </p:attrNameLst>
                                      </p:cBhvr>
                                      <p:to>
                                        <p:strVal val="visible"/>
                                      </p:to>
                                    </p:set>
                                    <p:animEffect transition="in" filter="fade">
                                      <p:cBhvr>
                                        <p:cTn id="45" dur="500"/>
                                        <p:tgtEl>
                                          <p:spTgt spid="6">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txEl>
                                              <p:pRg st="9" end="9"/>
                                            </p:txEl>
                                          </p:spTgt>
                                        </p:tgtEl>
                                        <p:attrNameLst>
                                          <p:attrName>style.visibility</p:attrName>
                                        </p:attrNameLst>
                                      </p:cBhvr>
                                      <p:to>
                                        <p:strVal val="visible"/>
                                      </p:to>
                                    </p:set>
                                    <p:animEffect transition="in" filter="fade">
                                      <p:cBhvr>
                                        <p:cTn id="50" dur="500"/>
                                        <p:tgtEl>
                                          <p:spTgt spid="6">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
                                            <p:txEl>
                                              <p:pRg st="10" end="10"/>
                                            </p:txEl>
                                          </p:spTgt>
                                        </p:tgtEl>
                                        <p:attrNameLst>
                                          <p:attrName>style.visibility</p:attrName>
                                        </p:attrNameLst>
                                      </p:cBhvr>
                                      <p:to>
                                        <p:strVal val="visible"/>
                                      </p:to>
                                    </p:set>
                                    <p:animEffect transition="in" filter="fade">
                                      <p:cBhvr>
                                        <p:cTn id="55" dur="500"/>
                                        <p:tgtEl>
                                          <p:spTgt spid="6">
                                            <p:txEl>
                                              <p:pRg st="10" end="1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
                                            <p:txEl>
                                              <p:pRg st="11" end="11"/>
                                            </p:txEl>
                                          </p:spTgt>
                                        </p:tgtEl>
                                        <p:attrNameLst>
                                          <p:attrName>style.visibility</p:attrName>
                                        </p:attrNameLst>
                                      </p:cBhvr>
                                      <p:to>
                                        <p:strVal val="visible"/>
                                      </p:to>
                                    </p:set>
                                    <p:animEffect transition="in" filter="fade">
                                      <p:cBhvr>
                                        <p:cTn id="58"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9470" b="19470"/>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a:t>History of the internet</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785358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2CFA82-C77B-AF66-7D1A-02FABD890F3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83CCA6D-599F-62A4-1A3A-DFBBF9088C4C}"/>
              </a:ext>
            </a:extLst>
          </p:cNvPr>
          <p:cNvSpPr>
            <a:spLocks noGrp="1"/>
          </p:cNvSpPr>
          <p:nvPr>
            <p:ph type="title"/>
          </p:nvPr>
        </p:nvSpPr>
        <p:spPr>
          <a:xfrm>
            <a:off x="838200" y="81660"/>
            <a:ext cx="10515600" cy="794204"/>
          </a:xfrm>
        </p:spPr>
        <p:txBody>
          <a:bodyPr/>
          <a:lstStyle/>
          <a:p>
            <a:r>
              <a:rPr lang="nl-BE" dirty="0"/>
              <a:t>HTML: Structuur</a:t>
            </a:r>
          </a:p>
        </p:txBody>
      </p:sp>
      <p:sp>
        <p:nvSpPr>
          <p:cNvPr id="6" name="Content Placeholder 5">
            <a:extLst>
              <a:ext uri="{FF2B5EF4-FFF2-40B4-BE49-F238E27FC236}">
                <a16:creationId xmlns:a16="http://schemas.microsoft.com/office/drawing/2014/main" id="{CB89EE9C-68FF-457D-B058-EE535E56DFE5}"/>
              </a:ext>
            </a:extLst>
          </p:cNvPr>
          <p:cNvSpPr>
            <a:spLocks noGrp="1"/>
          </p:cNvSpPr>
          <p:nvPr>
            <p:ph idx="1"/>
          </p:nvPr>
        </p:nvSpPr>
        <p:spPr>
          <a:xfrm>
            <a:off x="475129" y="875864"/>
            <a:ext cx="11367247" cy="5900475"/>
          </a:xfrm>
        </p:spPr>
        <p:txBody>
          <a:bodyPr>
            <a:normAutofit fontScale="92500" lnSpcReduction="10000"/>
          </a:bodyPr>
          <a:lstStyle/>
          <a:p>
            <a:r>
              <a:rPr lang="nl-NL" dirty="0"/>
              <a:t>Een browser begint een HTML-pagina te lezen van boven naar beneden, van links naar rechts.</a:t>
            </a:r>
          </a:p>
          <a:p>
            <a:r>
              <a:rPr lang="nl-NL" dirty="0"/>
              <a:t>HTML heeft een basisstructuur: </a:t>
            </a:r>
          </a:p>
          <a:p>
            <a:pPr lvl="1"/>
            <a:r>
              <a:rPr lang="nl-NL" dirty="0"/>
              <a:t>Eerst moet je verklaren dat het document een </a:t>
            </a:r>
            <a:r>
              <a:rPr lang="nl-NL" dirty="0" err="1"/>
              <a:t>HTMLdocument</a:t>
            </a:r>
            <a:r>
              <a:rPr lang="nl-NL" dirty="0"/>
              <a:t> is. Daarvoor gebruiken we het element &lt;html&gt;…&lt;/html&gt;. De inhoud van dit element bevat onze pagina. </a:t>
            </a:r>
          </a:p>
          <a:p>
            <a:pPr lvl="1"/>
            <a:r>
              <a:rPr lang="nl-NL" dirty="0"/>
              <a:t>Daarna volgt de hoofding, gekenmerkt met het element &lt;</a:t>
            </a:r>
            <a:r>
              <a:rPr lang="nl-NL" dirty="0" err="1"/>
              <a:t>head</a:t>
            </a:r>
            <a:r>
              <a:rPr lang="nl-NL" dirty="0"/>
              <a:t>&gt; … &lt;</a:t>
            </a:r>
            <a:r>
              <a:rPr lang="nl-NL" dirty="0" err="1"/>
              <a:t>head</a:t>
            </a:r>
            <a:r>
              <a:rPr lang="nl-NL" dirty="0"/>
              <a:t>&gt;. In de hoofding zet je alle informatie over je pagina.</a:t>
            </a:r>
          </a:p>
          <a:p>
            <a:pPr lvl="1"/>
            <a:r>
              <a:rPr lang="nl-NL" dirty="0"/>
              <a:t>Het &lt;body&gt; element bevat de inhoud van je pagina, met andere woorden bevat de &lt;body&gt;-sectie datgene wat mensen zien als ze je pagina openen.</a:t>
            </a:r>
          </a:p>
          <a:p>
            <a:pPr lvl="1"/>
            <a:r>
              <a:rPr lang="nl-NL" dirty="0"/>
              <a:t>Voorbeeld:</a:t>
            </a:r>
          </a:p>
          <a:p>
            <a:pPr marL="914400" lvl="2" indent="0" defTabSz="628650">
              <a:buNone/>
            </a:pPr>
            <a:r>
              <a:rPr lang="nl-NL" sz="1700" dirty="0"/>
              <a:t>&lt;html&gt;</a:t>
            </a:r>
          </a:p>
          <a:p>
            <a:pPr marL="914400" lvl="2" indent="0" defTabSz="628650">
              <a:buNone/>
            </a:pPr>
            <a:r>
              <a:rPr lang="nl-NL" sz="1700" dirty="0"/>
              <a:t>	&lt;</a:t>
            </a:r>
            <a:r>
              <a:rPr lang="nl-NL" sz="1700" dirty="0" err="1"/>
              <a:t>head</a:t>
            </a:r>
            <a:r>
              <a:rPr lang="nl-NL" sz="1700" dirty="0"/>
              <a:t>&gt;</a:t>
            </a:r>
          </a:p>
          <a:p>
            <a:pPr marL="914400" lvl="2" indent="0" defTabSz="628650">
              <a:buNone/>
            </a:pPr>
            <a:r>
              <a:rPr lang="nl-NL" sz="1700" dirty="0"/>
              <a:t>	…</a:t>
            </a:r>
          </a:p>
          <a:p>
            <a:pPr marL="914400" lvl="2" indent="0" defTabSz="628650">
              <a:buNone/>
            </a:pPr>
            <a:r>
              <a:rPr lang="nl-NL" sz="1700" dirty="0"/>
              <a:t>	&lt;/</a:t>
            </a:r>
            <a:r>
              <a:rPr lang="nl-NL" sz="1700" dirty="0" err="1"/>
              <a:t>head</a:t>
            </a:r>
            <a:r>
              <a:rPr lang="nl-NL" sz="1700" dirty="0"/>
              <a:t>&gt;</a:t>
            </a:r>
          </a:p>
          <a:p>
            <a:pPr marL="914400" lvl="2" indent="0" defTabSz="628650">
              <a:buNone/>
            </a:pPr>
            <a:r>
              <a:rPr lang="nl-NL" sz="1700" dirty="0"/>
              <a:t>	&lt;body&gt;</a:t>
            </a:r>
          </a:p>
          <a:p>
            <a:pPr marL="914400" lvl="2" indent="0" defTabSz="628650">
              <a:buNone/>
            </a:pPr>
            <a:r>
              <a:rPr lang="nl-NL" sz="1700" dirty="0"/>
              <a:t>	…</a:t>
            </a:r>
          </a:p>
          <a:p>
            <a:pPr marL="914400" lvl="2" indent="0" defTabSz="628650">
              <a:buNone/>
            </a:pPr>
            <a:r>
              <a:rPr lang="nl-NL" sz="1700" dirty="0"/>
              <a:t>	 &lt;/body&gt;</a:t>
            </a:r>
          </a:p>
          <a:p>
            <a:pPr marL="914400" lvl="2" indent="0" defTabSz="628650">
              <a:buNone/>
            </a:pPr>
            <a:r>
              <a:rPr lang="nl-NL" sz="1700" dirty="0"/>
              <a:t>&lt;/html&gt;</a:t>
            </a:r>
            <a:endParaRPr lang="en-US" sz="1700" dirty="0"/>
          </a:p>
        </p:txBody>
      </p:sp>
    </p:spTree>
    <p:extLst>
      <p:ext uri="{BB962C8B-B14F-4D97-AF65-F5344CB8AC3E}">
        <p14:creationId xmlns:p14="http://schemas.microsoft.com/office/powerpoint/2010/main" val="1803484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7" end="7"/>
                                            </p:txEl>
                                          </p:spTgt>
                                        </p:tgtEl>
                                        <p:attrNameLst>
                                          <p:attrName>style.visibility</p:attrName>
                                        </p:attrNameLst>
                                      </p:cBhvr>
                                      <p:to>
                                        <p:strVal val="visible"/>
                                      </p:to>
                                    </p:set>
                                    <p:animEffect transition="in" filter="fade">
                                      <p:cBhvr>
                                        <p:cTn id="38" dur="500"/>
                                        <p:tgtEl>
                                          <p:spTgt spid="6">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txEl>
                                              <p:pRg st="8" end="8"/>
                                            </p:txEl>
                                          </p:spTgt>
                                        </p:tgtEl>
                                        <p:attrNameLst>
                                          <p:attrName>style.visibility</p:attrName>
                                        </p:attrNameLst>
                                      </p:cBhvr>
                                      <p:to>
                                        <p:strVal val="visible"/>
                                      </p:to>
                                    </p:set>
                                    <p:animEffect transition="in" filter="fade">
                                      <p:cBhvr>
                                        <p:cTn id="41" dur="500"/>
                                        <p:tgtEl>
                                          <p:spTgt spid="6">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xEl>
                                              <p:pRg st="9" end="9"/>
                                            </p:txEl>
                                          </p:spTgt>
                                        </p:tgtEl>
                                        <p:attrNameLst>
                                          <p:attrName>style.visibility</p:attrName>
                                        </p:attrNameLst>
                                      </p:cBhvr>
                                      <p:to>
                                        <p:strVal val="visible"/>
                                      </p:to>
                                    </p:set>
                                    <p:animEffect transition="in" filter="fade">
                                      <p:cBhvr>
                                        <p:cTn id="44" dur="500"/>
                                        <p:tgtEl>
                                          <p:spTgt spid="6">
                                            <p:txEl>
                                              <p:pRg st="9" end="9"/>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animEffect transition="in" filter="fade">
                                      <p:cBhvr>
                                        <p:cTn id="47" dur="500"/>
                                        <p:tgtEl>
                                          <p:spTgt spid="6">
                                            <p:txEl>
                                              <p:pRg st="10" end="1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1" end="11"/>
                                            </p:txEl>
                                          </p:spTgt>
                                        </p:tgtEl>
                                        <p:attrNameLst>
                                          <p:attrName>style.visibility</p:attrName>
                                        </p:attrNameLst>
                                      </p:cBhvr>
                                      <p:to>
                                        <p:strVal val="visible"/>
                                      </p:to>
                                    </p:set>
                                    <p:animEffect transition="in" filter="fade">
                                      <p:cBhvr>
                                        <p:cTn id="50" dur="500"/>
                                        <p:tgtEl>
                                          <p:spTgt spid="6">
                                            <p:txEl>
                                              <p:pRg st="11" end="11"/>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xEl>
                                              <p:pRg st="12" end="12"/>
                                            </p:txEl>
                                          </p:spTgt>
                                        </p:tgtEl>
                                        <p:attrNameLst>
                                          <p:attrName>style.visibility</p:attrName>
                                        </p:attrNameLst>
                                      </p:cBhvr>
                                      <p:to>
                                        <p:strVal val="visible"/>
                                      </p:to>
                                    </p:set>
                                    <p:animEffect transition="in" filter="fade">
                                      <p:cBhvr>
                                        <p:cTn id="53" dur="500"/>
                                        <p:tgtEl>
                                          <p:spTgt spid="6">
                                            <p:txEl>
                                              <p:pRg st="12" end="12"/>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
                                            <p:txEl>
                                              <p:pRg st="13" end="13"/>
                                            </p:txEl>
                                          </p:spTgt>
                                        </p:tgtEl>
                                        <p:attrNameLst>
                                          <p:attrName>style.visibility</p:attrName>
                                        </p:attrNameLst>
                                      </p:cBhvr>
                                      <p:to>
                                        <p:strVal val="visible"/>
                                      </p:to>
                                    </p:set>
                                    <p:animEffect transition="in" filter="fade">
                                      <p:cBhvr>
                                        <p:cTn id="56"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3AF51-60D0-F631-9D8A-F7652EB042E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E609964-DFD4-89C5-85D2-ABFA7428E851}"/>
              </a:ext>
            </a:extLst>
          </p:cNvPr>
          <p:cNvSpPr>
            <a:spLocks noGrp="1"/>
          </p:cNvSpPr>
          <p:nvPr>
            <p:ph type="title"/>
          </p:nvPr>
        </p:nvSpPr>
        <p:spPr>
          <a:xfrm>
            <a:off x="838200" y="107577"/>
            <a:ext cx="10515600" cy="669699"/>
          </a:xfrm>
        </p:spPr>
        <p:txBody>
          <a:bodyPr>
            <a:normAutofit fontScale="90000"/>
          </a:bodyPr>
          <a:lstStyle/>
          <a:p>
            <a:r>
              <a:rPr lang="nl-BE" dirty="0"/>
              <a:t>HTML Structuur: tags</a:t>
            </a:r>
          </a:p>
        </p:txBody>
      </p:sp>
      <p:sp>
        <p:nvSpPr>
          <p:cNvPr id="5" name="Content Placeholder 4">
            <a:extLst>
              <a:ext uri="{FF2B5EF4-FFF2-40B4-BE49-F238E27FC236}">
                <a16:creationId xmlns:a16="http://schemas.microsoft.com/office/drawing/2014/main" id="{526C9F24-B0AA-186D-5A68-D78704079E48}"/>
              </a:ext>
            </a:extLst>
          </p:cNvPr>
          <p:cNvSpPr>
            <a:spLocks noGrp="1"/>
          </p:cNvSpPr>
          <p:nvPr>
            <p:ph idx="1"/>
          </p:nvPr>
        </p:nvSpPr>
        <p:spPr>
          <a:xfrm>
            <a:off x="838199" y="851648"/>
            <a:ext cx="11040035" cy="5898776"/>
          </a:xfrm>
        </p:spPr>
        <p:txBody>
          <a:bodyPr>
            <a:normAutofit/>
          </a:bodyPr>
          <a:lstStyle/>
          <a:p>
            <a:r>
              <a:rPr lang="en-US" dirty="0" err="1"/>
              <a:t>Enkele</a:t>
            </a:r>
            <a:r>
              <a:rPr lang="en-US" dirty="0"/>
              <a:t> </a:t>
            </a:r>
            <a:r>
              <a:rPr lang="en-US" dirty="0" err="1"/>
              <a:t>veel</a:t>
            </a:r>
            <a:r>
              <a:rPr lang="en-US" dirty="0"/>
              <a:t> </a:t>
            </a:r>
            <a:r>
              <a:rPr lang="en-US" dirty="0" err="1"/>
              <a:t>gebruikte</a:t>
            </a:r>
            <a:r>
              <a:rPr lang="en-US" dirty="0"/>
              <a:t> tags </a:t>
            </a:r>
            <a:r>
              <a:rPr lang="en-US" dirty="0" err="1"/>
              <a:t>zijn</a:t>
            </a:r>
            <a:r>
              <a:rPr lang="en-US" dirty="0"/>
              <a:t>:</a:t>
            </a:r>
          </a:p>
          <a:p>
            <a:pPr lvl="1"/>
            <a:r>
              <a:rPr lang="nl-NL" dirty="0"/>
              <a:t>&lt;a&gt; 		hyperlink</a:t>
            </a:r>
          </a:p>
          <a:p>
            <a:pPr lvl="1"/>
            <a:r>
              <a:rPr lang="nl-NL" dirty="0"/>
              <a:t>&lt;</a:t>
            </a:r>
            <a:r>
              <a:rPr lang="nl-NL" dirty="0" err="1"/>
              <a:t>table</a:t>
            </a:r>
            <a:r>
              <a:rPr lang="nl-NL" dirty="0"/>
              <a:t>&gt; 		tabel</a:t>
            </a:r>
          </a:p>
          <a:p>
            <a:pPr lvl="2"/>
            <a:r>
              <a:rPr lang="nl-NL" dirty="0"/>
              <a:t>&lt;</a:t>
            </a:r>
            <a:r>
              <a:rPr lang="nl-NL" dirty="0" err="1"/>
              <a:t>tr</a:t>
            </a:r>
            <a:r>
              <a:rPr lang="nl-NL" dirty="0"/>
              <a:t>&gt;		rij in een tabel (</a:t>
            </a:r>
            <a:r>
              <a:rPr lang="nl-NL" dirty="0" err="1"/>
              <a:t>table</a:t>
            </a:r>
            <a:r>
              <a:rPr lang="nl-NL" dirty="0"/>
              <a:t> </a:t>
            </a:r>
            <a:r>
              <a:rPr lang="nl-NL" dirty="0" err="1"/>
              <a:t>row</a:t>
            </a:r>
            <a:r>
              <a:rPr lang="nl-NL" dirty="0"/>
              <a:t>)</a:t>
            </a:r>
          </a:p>
          <a:p>
            <a:pPr lvl="2"/>
            <a:r>
              <a:rPr lang="nl-NL" dirty="0"/>
              <a:t>&lt;</a:t>
            </a:r>
            <a:r>
              <a:rPr lang="nl-NL" dirty="0" err="1"/>
              <a:t>th</a:t>
            </a:r>
            <a:r>
              <a:rPr lang="nl-NL" dirty="0"/>
              <a:t>&gt;,&lt;</a:t>
            </a:r>
            <a:r>
              <a:rPr lang="nl-NL" dirty="0" err="1"/>
              <a:t>td</a:t>
            </a:r>
            <a:r>
              <a:rPr lang="nl-NL" dirty="0"/>
              <a:t>&gt;	</a:t>
            </a:r>
            <a:r>
              <a:rPr lang="nl-NL" dirty="0" err="1"/>
              <a:t>table</a:t>
            </a:r>
            <a:r>
              <a:rPr lang="nl-NL" dirty="0"/>
              <a:t> header (hoofding) en </a:t>
            </a:r>
            <a:r>
              <a:rPr lang="nl-NL" dirty="0" err="1"/>
              <a:t>table</a:t>
            </a:r>
            <a:r>
              <a:rPr lang="nl-NL" dirty="0"/>
              <a:t> data (inhoud)		</a:t>
            </a:r>
          </a:p>
          <a:p>
            <a:pPr lvl="1"/>
            <a:r>
              <a:rPr lang="nl-NL" dirty="0"/>
              <a:t>&lt;</a:t>
            </a:r>
            <a:r>
              <a:rPr lang="nl-NL" dirty="0" err="1"/>
              <a:t>ul</a:t>
            </a:r>
            <a:r>
              <a:rPr lang="nl-NL" dirty="0"/>
              <a:t>&gt;,&lt;</a:t>
            </a:r>
            <a:r>
              <a:rPr lang="nl-NL" dirty="0" err="1"/>
              <a:t>ol</a:t>
            </a:r>
            <a:r>
              <a:rPr lang="nl-NL" dirty="0"/>
              <a:t>&gt;	ongeordende en geordende lijsten</a:t>
            </a:r>
          </a:p>
          <a:p>
            <a:pPr lvl="2"/>
            <a:r>
              <a:rPr lang="nl-NL" dirty="0"/>
              <a:t>&lt;li&gt;		Element binnen een lijst				</a:t>
            </a:r>
          </a:p>
          <a:p>
            <a:pPr lvl="1"/>
            <a:r>
              <a:rPr lang="nl-NL" dirty="0"/>
              <a:t>&lt;div&gt; 		een onderverdeling binnen de pagina</a:t>
            </a:r>
            <a:endParaRPr lang="en-US" dirty="0"/>
          </a:p>
          <a:p>
            <a:pPr lvl="1"/>
            <a:r>
              <a:rPr lang="en-US" dirty="0"/>
              <a:t>Tags </a:t>
            </a:r>
            <a:r>
              <a:rPr lang="en-US" dirty="0" err="1"/>
              <a:t>gebruikt</a:t>
            </a:r>
            <a:r>
              <a:rPr lang="en-US" dirty="0"/>
              <a:t> </a:t>
            </a:r>
            <a:r>
              <a:rPr lang="en-US" dirty="0" err="1"/>
              <a:t>voor</a:t>
            </a:r>
            <a:r>
              <a:rPr lang="en-US" dirty="0"/>
              <a:t> </a:t>
            </a:r>
            <a:r>
              <a:rPr lang="en-US" dirty="0" err="1"/>
              <a:t>tekst</a:t>
            </a:r>
            <a:r>
              <a:rPr lang="en-US" dirty="0"/>
              <a:t> </a:t>
            </a:r>
            <a:r>
              <a:rPr lang="en-US" dirty="0" err="1"/>
              <a:t>opmaak</a:t>
            </a:r>
            <a:r>
              <a:rPr lang="en-US" dirty="0"/>
              <a:t>:</a:t>
            </a:r>
          </a:p>
          <a:p>
            <a:pPr lvl="2"/>
            <a:r>
              <a:rPr lang="nl-NL" dirty="0"/>
              <a:t>&lt;h1&gt;, &lt;h2&gt;, &lt;h3&gt;,t/m &lt;h6&gt; 	Titels, met hiërarchie (1 tem 6)</a:t>
            </a:r>
          </a:p>
          <a:p>
            <a:pPr lvl="2"/>
            <a:r>
              <a:rPr lang="nl-NL" dirty="0"/>
              <a:t>&lt;p&gt; 	tekst alinea</a:t>
            </a:r>
          </a:p>
          <a:p>
            <a:pPr lvl="2"/>
            <a:r>
              <a:rPr lang="nl-NL" dirty="0"/>
              <a:t>&lt;i&gt; 	schuingedrukte tekst</a:t>
            </a:r>
          </a:p>
          <a:p>
            <a:pPr lvl="2"/>
            <a:r>
              <a:rPr lang="nl-NL" dirty="0"/>
              <a:t>&lt;b&gt; 	vetgedrukte tekst</a:t>
            </a:r>
          </a:p>
          <a:p>
            <a:pPr lvl="2"/>
            <a:r>
              <a:rPr lang="nl-NL" dirty="0"/>
              <a:t>&lt;</a:t>
            </a:r>
            <a:r>
              <a:rPr lang="nl-NL" dirty="0" err="1"/>
              <a:t>br</a:t>
            </a:r>
            <a:r>
              <a:rPr lang="nl-NL" dirty="0"/>
              <a:t>&gt; 	regeleinde in een alinea</a:t>
            </a:r>
          </a:p>
          <a:p>
            <a:pPr lvl="2"/>
            <a:r>
              <a:rPr lang="nl-NL" dirty="0"/>
              <a:t>&lt;</a:t>
            </a:r>
            <a:r>
              <a:rPr lang="nl-NL" dirty="0" err="1"/>
              <a:t>em</a:t>
            </a:r>
            <a:r>
              <a:rPr lang="nl-NL" dirty="0"/>
              <a:t>&gt; 	nadruk</a:t>
            </a:r>
          </a:p>
          <a:p>
            <a:pPr lvl="2"/>
            <a:r>
              <a:rPr lang="nl-NL" dirty="0"/>
              <a:t>&lt;</a:t>
            </a:r>
            <a:r>
              <a:rPr lang="nl-NL" dirty="0" err="1"/>
              <a:t>hr</a:t>
            </a:r>
            <a:r>
              <a:rPr lang="nl-NL" dirty="0"/>
              <a:t>&gt; dat een horizontale regel invoegt</a:t>
            </a:r>
          </a:p>
          <a:p>
            <a:pPr lvl="1"/>
            <a:endParaRPr lang="en-IE" dirty="0"/>
          </a:p>
        </p:txBody>
      </p:sp>
    </p:spTree>
    <p:extLst>
      <p:ext uri="{BB962C8B-B14F-4D97-AF65-F5344CB8AC3E}">
        <p14:creationId xmlns:p14="http://schemas.microsoft.com/office/powerpoint/2010/main" val="35910726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669699"/>
          </a:xfrm>
        </p:spPr>
        <p:txBody>
          <a:bodyPr>
            <a:normAutofit fontScale="90000"/>
          </a:bodyPr>
          <a:lstStyle/>
          <a:p>
            <a:r>
              <a:rPr lang="nl-BE" dirty="0"/>
              <a:t>HTML Structuur: Elementen</a:t>
            </a:r>
          </a:p>
        </p:txBody>
      </p:sp>
      <p:sp>
        <p:nvSpPr>
          <p:cNvPr id="5" name="Content Placeholder 4">
            <a:extLst>
              <a:ext uri="{FF2B5EF4-FFF2-40B4-BE49-F238E27FC236}">
                <a16:creationId xmlns:a16="http://schemas.microsoft.com/office/drawing/2014/main" id="{6892E8C3-4F56-4FE1-C7B7-195B5A701C64}"/>
              </a:ext>
            </a:extLst>
          </p:cNvPr>
          <p:cNvSpPr>
            <a:spLocks noGrp="1"/>
          </p:cNvSpPr>
          <p:nvPr>
            <p:ph idx="1"/>
          </p:nvPr>
        </p:nvSpPr>
        <p:spPr>
          <a:xfrm>
            <a:off x="475129" y="1347106"/>
            <a:ext cx="11483789" cy="5232987"/>
          </a:xfrm>
        </p:spPr>
        <p:txBody>
          <a:bodyPr>
            <a:normAutofit/>
          </a:bodyPr>
          <a:lstStyle/>
          <a:p>
            <a:r>
              <a:rPr lang="nl-BE" dirty="0"/>
              <a:t>Zoals je in het voorgaande voorbeeld kon zien, kunnen elementen andere elementen bevatten. Dit noemen we geneste elementen.</a:t>
            </a:r>
          </a:p>
          <a:p>
            <a:r>
              <a:rPr lang="nl-BE" dirty="0"/>
              <a:t>Niet elk element moet een inhoud bevatten. Elementen kunnen ook gewoon leeg zijn.</a:t>
            </a:r>
          </a:p>
          <a:p>
            <a:r>
              <a:rPr lang="nl-BE" dirty="0"/>
              <a:t>Een element kan ook attributen bevatten.</a:t>
            </a:r>
          </a:p>
          <a:p>
            <a:pPr lvl="1"/>
            <a:r>
              <a:rPr lang="nl-NL" dirty="0"/>
              <a:t>Attributen zijn extra stukjes informatie die aan HTML-elementen kunnen worden toegevoegd om specifieke eigenschappen van het element te definiëren.</a:t>
            </a:r>
          </a:p>
          <a:p>
            <a:pPr lvl="1"/>
            <a:r>
              <a:rPr lang="nl-NL" dirty="0"/>
              <a:t>Deze eigenschappen kunnen het adres van een afbeelding of van een hyperlink zijn, de stijl van een element of extra functionaliteiten.</a:t>
            </a:r>
          </a:p>
          <a:p>
            <a:pPr lvl="1"/>
            <a:r>
              <a:rPr lang="nl-NL" dirty="0"/>
              <a:t>Attributen worden opgegeven binnen de openings-tag van een HTML-element en bestaan uit een naam gevolgd door een ‘=‘ teken en een waarde:</a:t>
            </a:r>
          </a:p>
          <a:p>
            <a:pPr lvl="2" defTabSz="704850">
              <a:tabLst>
                <a:tab pos="4930775" algn="l"/>
              </a:tabLst>
            </a:pPr>
            <a:r>
              <a:rPr lang="nl-NL" dirty="0"/>
              <a:t>&lt;</a:t>
            </a:r>
            <a:r>
              <a:rPr lang="nl-NL" sz="1800" dirty="0"/>
              <a:t>element [attribuut]=[waarde]&gt; 		bv. =&gt;   &lt;</a:t>
            </a:r>
            <a:r>
              <a:rPr lang="nl-NL" sz="1800" dirty="0" err="1"/>
              <a:t>img</a:t>
            </a:r>
            <a:r>
              <a:rPr lang="nl-NL" sz="1800" dirty="0"/>
              <a:t> </a:t>
            </a:r>
            <a:r>
              <a:rPr lang="nl-NL" sz="1800" dirty="0" err="1"/>
              <a:t>src</a:t>
            </a:r>
            <a:r>
              <a:rPr lang="nl-NL" sz="1800" dirty="0"/>
              <a:t>="voorbeeld.jpg" alt="Voorbeeldafbeelding"&gt;</a:t>
            </a:r>
            <a:endParaRPr lang="nl-BE" dirty="0"/>
          </a:p>
        </p:txBody>
      </p:sp>
    </p:spTree>
    <p:extLst>
      <p:ext uri="{BB962C8B-B14F-4D97-AF65-F5344CB8AC3E}">
        <p14:creationId xmlns:p14="http://schemas.microsoft.com/office/powerpoint/2010/main" val="57462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590AA-456C-2629-F7D4-C7BB8ADCD5B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611B3C9-B870-ABF7-B4AD-BE5B8A23BA69}"/>
              </a:ext>
            </a:extLst>
          </p:cNvPr>
          <p:cNvSpPr>
            <a:spLocks noGrp="1"/>
          </p:cNvSpPr>
          <p:nvPr>
            <p:ph type="title"/>
          </p:nvPr>
        </p:nvSpPr>
        <p:spPr>
          <a:xfrm>
            <a:off x="838200" y="120200"/>
            <a:ext cx="10515600" cy="669699"/>
          </a:xfrm>
        </p:spPr>
        <p:txBody>
          <a:bodyPr>
            <a:normAutofit fontScale="90000"/>
          </a:bodyPr>
          <a:lstStyle/>
          <a:p>
            <a:r>
              <a:rPr lang="nl-BE" dirty="0"/>
              <a:t>HTML Structuur: </a:t>
            </a:r>
          </a:p>
        </p:txBody>
      </p:sp>
      <p:sp>
        <p:nvSpPr>
          <p:cNvPr id="5" name="Content Placeholder 4">
            <a:extLst>
              <a:ext uri="{FF2B5EF4-FFF2-40B4-BE49-F238E27FC236}">
                <a16:creationId xmlns:a16="http://schemas.microsoft.com/office/drawing/2014/main" id="{363295C6-3D6D-F3C3-AF59-610FE8F43479}"/>
              </a:ext>
            </a:extLst>
          </p:cNvPr>
          <p:cNvSpPr>
            <a:spLocks noGrp="1"/>
          </p:cNvSpPr>
          <p:nvPr>
            <p:ph idx="1"/>
          </p:nvPr>
        </p:nvSpPr>
        <p:spPr>
          <a:xfrm>
            <a:off x="376518" y="789899"/>
            <a:ext cx="11447930" cy="5745372"/>
          </a:xfrm>
        </p:spPr>
        <p:txBody>
          <a:bodyPr/>
          <a:lstStyle/>
          <a:p>
            <a:r>
              <a:rPr lang="en-US" dirty="0" err="1"/>
              <a:t>Gebruik</a:t>
            </a:r>
            <a:r>
              <a:rPr lang="en-US" dirty="0"/>
              <a:t> </a:t>
            </a:r>
            <a:r>
              <a:rPr lang="en-US" dirty="0" err="1"/>
              <a:t>en</a:t>
            </a:r>
            <a:r>
              <a:rPr lang="en-US" dirty="0"/>
              <a:t> </a:t>
            </a:r>
            <a:r>
              <a:rPr lang="en-US" dirty="0" err="1"/>
              <a:t>afspraken</a:t>
            </a:r>
            <a:r>
              <a:rPr lang="en-US" dirty="0"/>
              <a:t>:</a:t>
            </a:r>
          </a:p>
          <a:p>
            <a:pPr lvl="1"/>
            <a:r>
              <a:rPr lang="en-US" dirty="0" err="1"/>
              <a:t>Eindtags</a:t>
            </a:r>
            <a:r>
              <a:rPr lang="en-US" dirty="0"/>
              <a:t>:</a:t>
            </a:r>
          </a:p>
          <a:p>
            <a:pPr lvl="2"/>
            <a:r>
              <a:rPr lang="nl-NL" sz="1800" b="0" i="0" dirty="0">
                <a:solidFill>
                  <a:srgbClr val="000000"/>
                </a:solidFill>
                <a:effectLst/>
                <a:latin typeface="ArialMT"/>
              </a:rPr>
              <a:t>Er bestaan HTML-elementen die geen lege elementen zijn, maar die zonder </a:t>
            </a:r>
            <a:r>
              <a:rPr lang="nl-NL" sz="1800" b="0" i="0" dirty="0" err="1">
                <a:solidFill>
                  <a:srgbClr val="000000"/>
                </a:solidFill>
                <a:effectLst/>
                <a:latin typeface="ArialMT"/>
              </a:rPr>
              <a:t>eindtag</a:t>
            </a:r>
            <a:r>
              <a:rPr lang="nl-NL" sz="1800" b="0" i="0" dirty="0">
                <a:solidFill>
                  <a:srgbClr val="000000"/>
                </a:solidFill>
                <a:effectLst/>
                <a:latin typeface="ArialMT"/>
              </a:rPr>
              <a:t> kunnen worden geschreven. Ze worden door de browsers getolereerd. Het </a:t>
            </a:r>
            <a:r>
              <a:rPr lang="nl-NL" sz="1800" b="0" i="1" dirty="0">
                <a:solidFill>
                  <a:srgbClr val="000000"/>
                </a:solidFill>
                <a:effectLst/>
                <a:latin typeface="Arial-ItalicMT"/>
              </a:rPr>
              <a:t>&lt;p&gt; </a:t>
            </a:r>
            <a:r>
              <a:rPr lang="nl-NL" sz="1800" b="0" i="0" dirty="0">
                <a:solidFill>
                  <a:srgbClr val="000000"/>
                </a:solidFill>
                <a:effectLst/>
                <a:latin typeface="ArialMT"/>
              </a:rPr>
              <a:t>element bijvoorbeeld wordt vaak niet gesloten.</a:t>
            </a:r>
            <a:r>
              <a:rPr lang="nl-NL" dirty="0"/>
              <a:t> </a:t>
            </a:r>
          </a:p>
          <a:p>
            <a:pPr lvl="2"/>
            <a:r>
              <a:rPr lang="nl-NL" dirty="0"/>
              <a:t>Sommige elementen hebben geen inhoud en kennen geen eind-tag. Bijvoorbeeld &lt;</a:t>
            </a:r>
            <a:r>
              <a:rPr lang="nl-NL" dirty="0" err="1"/>
              <a:t>br</a:t>
            </a:r>
            <a:r>
              <a:rPr lang="nl-NL" dirty="0"/>
              <a:t>&gt;, deze zijn echter zeldzaam. Enkele andere tags zijn &lt;</a:t>
            </a:r>
            <a:r>
              <a:rPr lang="nl-NL" dirty="0" err="1"/>
              <a:t>img</a:t>
            </a:r>
            <a:r>
              <a:rPr lang="nl-NL" dirty="0"/>
              <a:t>&gt; (afbeelding),&lt;</a:t>
            </a:r>
            <a:r>
              <a:rPr lang="nl-NL" dirty="0" err="1"/>
              <a:t>hr</a:t>
            </a:r>
            <a:r>
              <a:rPr lang="nl-NL" dirty="0"/>
              <a:t>&gt; (definieert een thematische scheiding in een HTML-pagina), &lt;input&gt; (invoer veld), &lt;meta&gt; (meta data), &lt;link&gt; (gebruikt om </a:t>
            </a:r>
            <a:r>
              <a:rPr lang="nl-NL" dirty="0" err="1"/>
              <a:t>oa</a:t>
            </a:r>
            <a:r>
              <a:rPr lang="nl-NL" dirty="0"/>
              <a:t> </a:t>
            </a:r>
            <a:r>
              <a:rPr lang="nl-NL" dirty="0" err="1"/>
              <a:t>stylesheets</a:t>
            </a:r>
            <a:r>
              <a:rPr lang="nl-NL" dirty="0"/>
              <a:t> te koppelen)</a:t>
            </a:r>
          </a:p>
          <a:p>
            <a:pPr lvl="2"/>
            <a:r>
              <a:rPr lang="nl-NL" b="1" i="1" dirty="0"/>
              <a:t>Het is echter een goede gewoonte om elementen altijd te sluiten indien mogelijk !</a:t>
            </a:r>
          </a:p>
          <a:p>
            <a:pPr marL="457200" lvl="1" indent="0">
              <a:buNone/>
            </a:pPr>
            <a:br>
              <a:rPr lang="nl-NL" dirty="0"/>
            </a:br>
            <a:endParaRPr lang="en-IE" dirty="0"/>
          </a:p>
        </p:txBody>
      </p:sp>
    </p:spTree>
    <p:extLst>
      <p:ext uri="{BB962C8B-B14F-4D97-AF65-F5344CB8AC3E}">
        <p14:creationId xmlns:p14="http://schemas.microsoft.com/office/powerpoint/2010/main" val="14255005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023D1-2260-8073-5CFF-7D7B9C06F24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23E5F30-4A3C-B254-210E-0F046E3BC23F}"/>
              </a:ext>
            </a:extLst>
          </p:cNvPr>
          <p:cNvSpPr>
            <a:spLocks noGrp="1"/>
          </p:cNvSpPr>
          <p:nvPr>
            <p:ph type="title"/>
          </p:nvPr>
        </p:nvSpPr>
        <p:spPr>
          <a:xfrm>
            <a:off x="838200" y="129165"/>
            <a:ext cx="10515600" cy="669699"/>
          </a:xfrm>
        </p:spPr>
        <p:txBody>
          <a:bodyPr>
            <a:normAutofit fontScale="90000"/>
          </a:bodyPr>
          <a:lstStyle/>
          <a:p>
            <a:r>
              <a:rPr lang="nl-BE" dirty="0"/>
              <a:t>Creatie van een HTML pagina</a:t>
            </a:r>
          </a:p>
        </p:txBody>
      </p:sp>
      <p:sp>
        <p:nvSpPr>
          <p:cNvPr id="5" name="Content Placeholder 4">
            <a:extLst>
              <a:ext uri="{FF2B5EF4-FFF2-40B4-BE49-F238E27FC236}">
                <a16:creationId xmlns:a16="http://schemas.microsoft.com/office/drawing/2014/main" id="{304E7E7F-B82C-9F3F-7DC6-DDD4D607AC88}"/>
              </a:ext>
            </a:extLst>
          </p:cNvPr>
          <p:cNvSpPr>
            <a:spLocks noGrp="1"/>
          </p:cNvSpPr>
          <p:nvPr>
            <p:ph idx="1"/>
          </p:nvPr>
        </p:nvSpPr>
        <p:spPr>
          <a:xfrm>
            <a:off x="403413" y="869576"/>
            <a:ext cx="11421034" cy="5859259"/>
          </a:xfrm>
        </p:spPr>
        <p:txBody>
          <a:bodyPr>
            <a:normAutofit/>
          </a:bodyPr>
          <a:lstStyle/>
          <a:p>
            <a:r>
              <a:rPr lang="en-IE" dirty="0"/>
              <a:t>&lt;!DOCTYPE&gt; tag</a:t>
            </a:r>
          </a:p>
          <a:p>
            <a:pPr lvl="1"/>
            <a:r>
              <a:rPr lang="nl-NL" dirty="0"/>
              <a:t>Het </a:t>
            </a:r>
            <a:r>
              <a:rPr lang="nl-NL" dirty="0" err="1"/>
              <a:t>doctype</a:t>
            </a:r>
            <a:r>
              <a:rPr lang="nl-NL" dirty="0"/>
              <a:t> is een instructie aan de webbrowser die vertelt welke versie van HTML (of XHTML) wordt gebruikt in het document.</a:t>
            </a:r>
          </a:p>
          <a:p>
            <a:pPr lvl="1"/>
            <a:r>
              <a:rPr lang="nl-NL" dirty="0"/>
              <a:t>We gebruiken hiervoor de &lt;!DOCTYPE&gt;-tag, gevolgd door de specifieke versie van HTML.</a:t>
            </a:r>
          </a:p>
          <a:p>
            <a:pPr lvl="1"/>
            <a:r>
              <a:rPr lang="nl-NL" dirty="0"/>
              <a:t>Verschillende soorten </a:t>
            </a:r>
            <a:r>
              <a:rPr lang="nl-NL" dirty="0" err="1"/>
              <a:t>doctypes</a:t>
            </a:r>
            <a:r>
              <a:rPr lang="nl-NL" dirty="0"/>
              <a:t>:</a:t>
            </a:r>
          </a:p>
          <a:p>
            <a:pPr lvl="2"/>
            <a:r>
              <a:rPr lang="nl-NL" dirty="0"/>
              <a:t>HTML5: </a:t>
            </a:r>
          </a:p>
          <a:p>
            <a:pPr lvl="3"/>
            <a:r>
              <a:rPr lang="nl-NL" dirty="0"/>
              <a:t>Dit is eenvoudig, nl. &lt;!DOCTYPE html&gt;. </a:t>
            </a:r>
          </a:p>
          <a:p>
            <a:pPr lvl="3"/>
            <a:r>
              <a:rPr lang="nl-NL" dirty="0"/>
              <a:t>HTML5 introduceerde een vereenvoudigde tag structuur die algemeen wordt aanvaard.</a:t>
            </a:r>
          </a:p>
          <a:p>
            <a:pPr lvl="2"/>
            <a:r>
              <a:rPr lang="nl-NL" dirty="0"/>
              <a:t>XHTML:  </a:t>
            </a:r>
          </a:p>
          <a:p>
            <a:pPr lvl="3"/>
            <a:r>
              <a:rPr lang="nl-NL" dirty="0"/>
              <a:t>Dit vraagt </a:t>
            </a:r>
            <a:r>
              <a:rPr lang="nl-NL" dirty="0" err="1"/>
              <a:t>eenspecifieke</a:t>
            </a:r>
            <a:r>
              <a:rPr lang="nl-NL" dirty="0"/>
              <a:t> </a:t>
            </a:r>
            <a:r>
              <a:rPr lang="nl-NL" dirty="0" err="1"/>
              <a:t>doctype</a:t>
            </a:r>
            <a:r>
              <a:rPr lang="nl-NL" dirty="0"/>
              <a:t>-verklaring, zoals &lt;!DOCTYPE html PUBLIC "-//W3C//DTD XHTML 1.0 </a:t>
            </a:r>
            <a:r>
              <a:rPr lang="nl-NL" dirty="0" err="1"/>
              <a:t>Transitional</a:t>
            </a:r>
            <a:r>
              <a:rPr lang="nl-NL" dirty="0"/>
              <a:t>//EN" "http://www.w3.org/TR/xhtml1/DTD/xhtml1-transitional.dtd"&gt;. </a:t>
            </a:r>
          </a:p>
          <a:p>
            <a:pPr lvl="3"/>
            <a:r>
              <a:rPr lang="nl-NL" dirty="0"/>
              <a:t>XHTML-documenten moeten voldoen aan de strikte XML-regels.</a:t>
            </a:r>
          </a:p>
          <a:p>
            <a:pPr lvl="1"/>
            <a:r>
              <a:rPr lang="nl-NL" b="1" dirty="0"/>
              <a:t>Het </a:t>
            </a:r>
            <a:r>
              <a:rPr lang="nl-NL" b="1" dirty="0" err="1"/>
              <a:t>doctype</a:t>
            </a:r>
            <a:r>
              <a:rPr lang="nl-NL" b="1" dirty="0"/>
              <a:t> moet altijd aan het begin van een HTML-document worden geplaatst, nog voor de &lt;html&gt;-tag.</a:t>
            </a:r>
            <a:endParaRPr lang="en-IE" b="1" dirty="0"/>
          </a:p>
        </p:txBody>
      </p:sp>
    </p:spTree>
    <p:extLst>
      <p:ext uri="{BB962C8B-B14F-4D97-AF65-F5344CB8AC3E}">
        <p14:creationId xmlns:p14="http://schemas.microsoft.com/office/powerpoint/2010/main" val="33896623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42D4D-2D9C-E230-0C3A-9C0C80E566A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B69AC9B-06EE-8344-506B-AE28D204D071}"/>
              </a:ext>
            </a:extLst>
          </p:cNvPr>
          <p:cNvSpPr>
            <a:spLocks noGrp="1"/>
          </p:cNvSpPr>
          <p:nvPr>
            <p:ph type="title"/>
          </p:nvPr>
        </p:nvSpPr>
        <p:spPr>
          <a:xfrm>
            <a:off x="838200" y="0"/>
            <a:ext cx="10515600" cy="669699"/>
          </a:xfrm>
        </p:spPr>
        <p:txBody>
          <a:bodyPr>
            <a:normAutofit fontScale="90000"/>
          </a:bodyPr>
          <a:lstStyle/>
          <a:p>
            <a:r>
              <a:rPr lang="nl-BE" dirty="0"/>
              <a:t>HTML: Header sectie</a:t>
            </a:r>
          </a:p>
        </p:txBody>
      </p:sp>
      <p:sp>
        <p:nvSpPr>
          <p:cNvPr id="5" name="Content Placeholder 4">
            <a:extLst>
              <a:ext uri="{FF2B5EF4-FFF2-40B4-BE49-F238E27FC236}">
                <a16:creationId xmlns:a16="http://schemas.microsoft.com/office/drawing/2014/main" id="{739AE3D3-DAC8-874E-020D-C1CAB2B406A0}"/>
              </a:ext>
            </a:extLst>
          </p:cNvPr>
          <p:cNvSpPr>
            <a:spLocks noGrp="1"/>
          </p:cNvSpPr>
          <p:nvPr>
            <p:ph idx="1"/>
          </p:nvPr>
        </p:nvSpPr>
        <p:spPr>
          <a:xfrm>
            <a:off x="340659" y="669700"/>
            <a:ext cx="11367247" cy="6098654"/>
          </a:xfrm>
        </p:spPr>
        <p:txBody>
          <a:bodyPr/>
          <a:lstStyle/>
          <a:p>
            <a:r>
              <a:rPr lang="nl-NL" dirty="0"/>
              <a:t>De header bevindt zich tussen de &lt;</a:t>
            </a:r>
            <a:r>
              <a:rPr lang="nl-NL" dirty="0" err="1"/>
              <a:t>head</a:t>
            </a:r>
            <a:r>
              <a:rPr lang="nl-NL" dirty="0"/>
              <a:t>&gt;-tags en bevat metadata en andere informatie over de webpagina zoals: </a:t>
            </a:r>
          </a:p>
          <a:p>
            <a:pPr lvl="1"/>
            <a:r>
              <a:rPr lang="nl-NL" dirty="0"/>
              <a:t>De titel van de pagina. </a:t>
            </a:r>
          </a:p>
          <a:p>
            <a:pPr lvl="1"/>
            <a:r>
              <a:rPr lang="nl-NL" dirty="0"/>
              <a:t>Koppelingen naar externe bronnen (stijlen en scripts).</a:t>
            </a:r>
          </a:p>
          <a:p>
            <a:pPr lvl="1"/>
            <a:r>
              <a:rPr lang="nl-NL" dirty="0"/>
              <a:t>Mogelijke zoekmachineoptimalisatie (SEO)-gerelateerde tags.</a:t>
            </a:r>
          </a:p>
          <a:p>
            <a:r>
              <a:rPr lang="nl-NL" dirty="0"/>
              <a:t>Enkele belangrijke elementen en tags in een header sectie:</a:t>
            </a:r>
          </a:p>
          <a:p>
            <a:pPr lvl="1"/>
            <a:r>
              <a:rPr lang="nl-NL" dirty="0" err="1"/>
              <a:t>Title</a:t>
            </a:r>
            <a:r>
              <a:rPr lang="nl-NL" dirty="0"/>
              <a:t> &lt;</a:t>
            </a:r>
            <a:r>
              <a:rPr lang="nl-NL" dirty="0" err="1"/>
              <a:t>title</a:t>
            </a:r>
            <a:r>
              <a:rPr lang="nl-NL" dirty="0"/>
              <a:t>&gt; (niet verwarren met headers h1 tem h6)</a:t>
            </a:r>
          </a:p>
          <a:p>
            <a:pPr lvl="2"/>
            <a:r>
              <a:rPr lang="nl-BE" dirty="0"/>
              <a:t>Specifieert de titel van een pagina</a:t>
            </a:r>
          </a:p>
          <a:p>
            <a:pPr lvl="2"/>
            <a:r>
              <a:rPr lang="nl-NL" dirty="0"/>
              <a:t>Bevat de tekst die wordt weergegeven in de titelbalk van de browser en in zoekresultaten.</a:t>
            </a:r>
          </a:p>
          <a:p>
            <a:pPr lvl="1"/>
            <a:r>
              <a:rPr lang="nl-NL" dirty="0"/>
              <a:t>Koppelingen naar externe bronnen &lt;link&gt; en &lt;script&gt;</a:t>
            </a:r>
          </a:p>
          <a:p>
            <a:pPr lvl="2"/>
            <a:r>
              <a:rPr lang="nl-BE" dirty="0"/>
              <a:t>Koppelingen naar stijlbladen (CSS) of </a:t>
            </a:r>
            <a:r>
              <a:rPr lang="nl-BE" dirty="0" err="1"/>
              <a:t>JavaScript</a:t>
            </a:r>
            <a:r>
              <a:rPr lang="nl-BE" dirty="0"/>
              <a:t>-bestanden:</a:t>
            </a:r>
          </a:p>
          <a:p>
            <a:pPr lvl="3"/>
            <a:r>
              <a:rPr lang="nl-BE" dirty="0"/>
              <a:t> &lt;link rel="</a:t>
            </a:r>
            <a:r>
              <a:rPr lang="nl-BE" dirty="0" err="1"/>
              <a:t>stylesheet</a:t>
            </a:r>
            <a:r>
              <a:rPr lang="nl-BE" dirty="0"/>
              <a:t>" </a:t>
            </a:r>
            <a:r>
              <a:rPr lang="nl-BE" dirty="0" err="1"/>
              <a:t>href</a:t>
            </a:r>
            <a:r>
              <a:rPr lang="nl-BE" dirty="0"/>
              <a:t>="styles.css"&gt;</a:t>
            </a:r>
          </a:p>
          <a:p>
            <a:pPr lvl="3"/>
            <a:r>
              <a:rPr lang="nl-BE" dirty="0"/>
              <a:t> &lt;script </a:t>
            </a:r>
            <a:r>
              <a:rPr lang="nl-BE" dirty="0" err="1"/>
              <a:t>src</a:t>
            </a:r>
            <a:r>
              <a:rPr lang="nl-BE" dirty="0"/>
              <a:t>="script.js"&gt;&lt;/script&gt;</a:t>
            </a:r>
          </a:p>
          <a:p>
            <a:pPr lvl="1"/>
            <a:r>
              <a:rPr lang="nl-BE" dirty="0"/>
              <a:t>Meta data, gebruikt door zoekmachines &lt;meta&gt;</a:t>
            </a:r>
          </a:p>
          <a:p>
            <a:pPr lvl="2"/>
            <a:r>
              <a:rPr lang="nl-NL" dirty="0"/>
              <a:t> Deze tag helpt zoekmachines om je webpagina beter te begrijpen en te indexeren.</a:t>
            </a:r>
          </a:p>
          <a:p>
            <a:pPr lvl="2"/>
            <a:r>
              <a:rPr lang="nl-NL" dirty="0"/>
              <a:t>&lt;meta name="</a:t>
            </a:r>
            <a:r>
              <a:rPr lang="nl-NL" dirty="0" err="1"/>
              <a:t>keywords</a:t>
            </a:r>
            <a:r>
              <a:rPr lang="nl-NL" dirty="0"/>
              <a:t>" content=“onderwijs, leren, bekwaam"&gt;</a:t>
            </a:r>
            <a:endParaRPr lang="nl-BE" dirty="0"/>
          </a:p>
        </p:txBody>
      </p:sp>
    </p:spTree>
    <p:extLst>
      <p:ext uri="{BB962C8B-B14F-4D97-AF65-F5344CB8AC3E}">
        <p14:creationId xmlns:p14="http://schemas.microsoft.com/office/powerpoint/2010/main" val="29716139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F29D6-5206-2995-045C-817279721845}"/>
              </a:ext>
            </a:extLst>
          </p:cNvPr>
          <p:cNvSpPr>
            <a:spLocks noGrp="1"/>
          </p:cNvSpPr>
          <p:nvPr>
            <p:ph type="title"/>
          </p:nvPr>
        </p:nvSpPr>
        <p:spPr>
          <a:xfrm>
            <a:off x="900953" y="69291"/>
            <a:ext cx="10515600" cy="794204"/>
          </a:xfrm>
        </p:spPr>
        <p:txBody>
          <a:bodyPr/>
          <a:lstStyle/>
          <a:p>
            <a:r>
              <a:rPr lang="en-US" dirty="0"/>
              <a:t>HTML: Body </a:t>
            </a:r>
            <a:r>
              <a:rPr lang="en-US" sz="2000" dirty="0"/>
              <a:t>(and soul)</a:t>
            </a:r>
            <a:endParaRPr lang="en-IE" dirty="0"/>
          </a:p>
        </p:txBody>
      </p:sp>
      <p:sp>
        <p:nvSpPr>
          <p:cNvPr id="3" name="Content Placeholder 2">
            <a:extLst>
              <a:ext uri="{FF2B5EF4-FFF2-40B4-BE49-F238E27FC236}">
                <a16:creationId xmlns:a16="http://schemas.microsoft.com/office/drawing/2014/main" id="{8AEE501A-0AB0-42F7-8CF0-FB3725C234EB}"/>
              </a:ext>
            </a:extLst>
          </p:cNvPr>
          <p:cNvSpPr>
            <a:spLocks noGrp="1"/>
          </p:cNvSpPr>
          <p:nvPr>
            <p:ph idx="1"/>
          </p:nvPr>
        </p:nvSpPr>
        <p:spPr>
          <a:xfrm>
            <a:off x="636494" y="779929"/>
            <a:ext cx="11250706" cy="4652683"/>
          </a:xfrm>
        </p:spPr>
        <p:txBody>
          <a:bodyPr>
            <a:normAutofit fontScale="92500" lnSpcReduction="10000"/>
          </a:bodyPr>
          <a:lstStyle/>
          <a:p>
            <a:r>
              <a:rPr lang="en-US" dirty="0" err="1"/>
              <a:t>Tekstopmaak</a:t>
            </a:r>
            <a:r>
              <a:rPr lang="en-US" dirty="0"/>
              <a:t>:</a:t>
            </a:r>
          </a:p>
          <a:p>
            <a:pPr lvl="1"/>
            <a:r>
              <a:rPr lang="en-US" dirty="0" err="1"/>
              <a:t>Titels</a:t>
            </a:r>
            <a:r>
              <a:rPr lang="en-US" dirty="0"/>
              <a:t> of </a:t>
            </a:r>
            <a:r>
              <a:rPr lang="en-US" dirty="0" err="1"/>
              <a:t>koppen</a:t>
            </a:r>
            <a:endParaRPr lang="en-US" dirty="0"/>
          </a:p>
          <a:p>
            <a:pPr lvl="2"/>
            <a:r>
              <a:rPr lang="nl-NL" dirty="0"/>
              <a:t>Gebruik de &lt;h1&gt; tot &lt;h6&gt;-tags om koppen te definiëren met verschillende niveaus van hiërarchie (h1&gt; is de hoogste (belangrijkste) kop, terwijl &lt;h6&gt; de laagste is).</a:t>
            </a:r>
          </a:p>
          <a:p>
            <a:pPr marL="1524000" lvl="3" indent="0">
              <a:buNone/>
            </a:pPr>
            <a:r>
              <a:rPr lang="nl-NL" dirty="0"/>
              <a:t>&lt;h1&gt;Hoofd titel van het document&lt;/h1&gt;</a:t>
            </a:r>
          </a:p>
          <a:p>
            <a:pPr marL="1524000" lvl="4" indent="0">
              <a:buNone/>
            </a:pPr>
            <a:r>
              <a:rPr lang="nl-NL" dirty="0"/>
              <a:t>	&lt;h2&gt;Sub titel&lt;/h2&gt;</a:t>
            </a:r>
          </a:p>
          <a:p>
            <a:pPr lvl="1"/>
            <a:r>
              <a:rPr lang="nl-NL" dirty="0"/>
              <a:t>Paragrafen: </a:t>
            </a:r>
          </a:p>
          <a:p>
            <a:pPr lvl="2"/>
            <a:r>
              <a:rPr lang="nl-NL" dirty="0"/>
              <a:t>Gebruik de &lt;p&gt;-tag om paragrafen te definiëren. Dit wordt gebruikt om tekstinhoud te scheiden in logische alinea’s. </a:t>
            </a:r>
          </a:p>
          <a:p>
            <a:pPr marL="1371600" lvl="3" indent="0">
              <a:buNone/>
            </a:pPr>
            <a:r>
              <a:rPr lang="nl-NL" dirty="0"/>
              <a:t>&lt;p&gt;Dit is een paragraaf met tekst.&lt;/p&gt;</a:t>
            </a:r>
          </a:p>
          <a:p>
            <a:pPr lvl="1"/>
            <a:r>
              <a:rPr lang="nl-BE" dirty="0"/>
              <a:t>Tekststijlen</a:t>
            </a:r>
          </a:p>
          <a:p>
            <a:pPr lvl="2"/>
            <a:r>
              <a:rPr lang="nl-BE" dirty="0"/>
              <a:t>Binnen de tekst zelf kunnen we via tags de sommige tekst stijlen aanpassen, zoals vet gedrukt &lt;b&gt; en cursief gedrukte tekst &lt;</a:t>
            </a:r>
            <a:r>
              <a:rPr lang="nl-BE" dirty="0" err="1"/>
              <a:t>em</a:t>
            </a:r>
            <a:r>
              <a:rPr lang="nl-BE" dirty="0"/>
              <a:t>&gt; of &lt;i&gt;. </a:t>
            </a:r>
          </a:p>
          <a:p>
            <a:pPr lvl="2"/>
            <a:r>
              <a:rPr lang="nl-BE" dirty="0"/>
              <a:t>Ook regeleindes moeten we via een tag specifiëren. </a:t>
            </a:r>
          </a:p>
          <a:p>
            <a:pPr lvl="2"/>
            <a:r>
              <a:rPr lang="nl-BE" dirty="0"/>
              <a:t>Als we zelf een return plaatsen in de tekst, zal de opmaak nog steeds alles op 1 regel plaatsen. Willen we het einde van de lijn uitdrukkelijk zetten, moeten we hiervoor de &lt;</a:t>
            </a:r>
            <a:r>
              <a:rPr lang="nl-BE" dirty="0" err="1"/>
              <a:t>br</a:t>
            </a:r>
            <a:r>
              <a:rPr lang="nl-BE" dirty="0"/>
              <a:t>&gt; tag gebruiken.</a:t>
            </a:r>
          </a:p>
        </p:txBody>
      </p:sp>
      <p:pic>
        <p:nvPicPr>
          <p:cNvPr id="6" name="Picture 5" descr="A white background with black text&#10;&#10;Description automatically generated">
            <a:extLst>
              <a:ext uri="{FF2B5EF4-FFF2-40B4-BE49-F238E27FC236}">
                <a16:creationId xmlns:a16="http://schemas.microsoft.com/office/drawing/2014/main" id="{0C76F68C-BA47-C556-7A99-508C6B1056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3384" y="5445300"/>
            <a:ext cx="3096057" cy="1066949"/>
          </a:xfrm>
          <a:prstGeom prst="rect">
            <a:avLst/>
          </a:prstGeom>
        </p:spPr>
      </p:pic>
      <p:pic>
        <p:nvPicPr>
          <p:cNvPr id="8" name="Picture 7">
            <a:extLst>
              <a:ext uri="{FF2B5EF4-FFF2-40B4-BE49-F238E27FC236}">
                <a16:creationId xmlns:a16="http://schemas.microsoft.com/office/drawing/2014/main" id="{9372A8E8-FE71-C4E0-6637-92FEC17CD8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6072" y="5733618"/>
            <a:ext cx="5420481" cy="409632"/>
          </a:xfrm>
          <a:prstGeom prst="rect">
            <a:avLst/>
          </a:prstGeom>
        </p:spPr>
      </p:pic>
      <p:sp>
        <p:nvSpPr>
          <p:cNvPr id="9" name="Arrow: Right 8">
            <a:extLst>
              <a:ext uri="{FF2B5EF4-FFF2-40B4-BE49-F238E27FC236}">
                <a16:creationId xmlns:a16="http://schemas.microsoft.com/office/drawing/2014/main" id="{0A4A4279-F48A-8514-6FE0-E9EA92DA4334}"/>
              </a:ext>
            </a:extLst>
          </p:cNvPr>
          <p:cNvSpPr/>
          <p:nvPr/>
        </p:nvSpPr>
        <p:spPr>
          <a:xfrm>
            <a:off x="5190565" y="5978774"/>
            <a:ext cx="573741" cy="233767"/>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E"/>
          </a:p>
        </p:txBody>
      </p:sp>
      <p:pic>
        <p:nvPicPr>
          <p:cNvPr id="11" name="Picture 10" descr="A white background with black text&#10;&#10;Description automatically generated">
            <a:extLst>
              <a:ext uri="{FF2B5EF4-FFF2-40B4-BE49-F238E27FC236}">
                <a16:creationId xmlns:a16="http://schemas.microsoft.com/office/drawing/2014/main" id="{D6E0A538-7DD4-7111-471A-71D4868773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5594" y="5714565"/>
            <a:ext cx="3743847" cy="857370"/>
          </a:xfrm>
          <a:prstGeom prst="rect">
            <a:avLst/>
          </a:prstGeom>
        </p:spPr>
      </p:pic>
      <p:pic>
        <p:nvPicPr>
          <p:cNvPr id="15" name="Picture 14">
            <a:extLst>
              <a:ext uri="{FF2B5EF4-FFF2-40B4-BE49-F238E27FC236}">
                <a16:creationId xmlns:a16="http://schemas.microsoft.com/office/drawing/2014/main" id="{656DC13C-DA08-76F6-51D8-A3AF350DF8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6072" y="5863728"/>
            <a:ext cx="4105848" cy="428685"/>
          </a:xfrm>
          <a:prstGeom prst="rect">
            <a:avLst/>
          </a:prstGeom>
        </p:spPr>
      </p:pic>
      <p:sp>
        <p:nvSpPr>
          <p:cNvPr id="16" name="Arrow: Right 15">
            <a:extLst>
              <a:ext uri="{FF2B5EF4-FFF2-40B4-BE49-F238E27FC236}">
                <a16:creationId xmlns:a16="http://schemas.microsoft.com/office/drawing/2014/main" id="{6169D8B5-2F21-CE0B-ACB3-F5F19E4BC144}"/>
              </a:ext>
            </a:extLst>
          </p:cNvPr>
          <p:cNvSpPr/>
          <p:nvPr/>
        </p:nvSpPr>
        <p:spPr>
          <a:xfrm>
            <a:off x="5190564" y="5978773"/>
            <a:ext cx="573741" cy="23376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E"/>
          </a:p>
        </p:txBody>
      </p:sp>
    </p:spTree>
    <p:extLst>
      <p:ext uri="{BB962C8B-B14F-4D97-AF65-F5344CB8AC3E}">
        <p14:creationId xmlns:p14="http://schemas.microsoft.com/office/powerpoint/2010/main" val="148635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fade">
                                      <p:cBhvr>
                                        <p:cTn id="55" dur="500"/>
                                        <p:tgtEl>
                                          <p:spTgt spid="3">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
                                            <p:txEl>
                                              <p:pRg st="11" end="11"/>
                                            </p:txEl>
                                          </p:spTgt>
                                        </p:tgtEl>
                                        <p:attrNameLst>
                                          <p:attrName>style.visibility</p:attrName>
                                        </p:attrNameLst>
                                      </p:cBhvr>
                                      <p:to>
                                        <p:strVal val="visible"/>
                                      </p:to>
                                    </p:set>
                                    <p:animEffect transition="in" filter="fade">
                                      <p:cBhvr>
                                        <p:cTn id="60" dur="500"/>
                                        <p:tgtEl>
                                          <p:spTgt spid="3">
                                            <p:txEl>
                                              <p:pRg st="11" end="1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childTnLst>
                          </p:cTn>
                        </p:par>
                      </p:childTnLst>
                    </p:cTn>
                  </p:par>
                  <p:par>
                    <p:cTn id="66" fill="hold">
                      <p:stCondLst>
                        <p:cond delay="indefinite"/>
                      </p:stCondLst>
                      <p:childTnLst>
                        <p:par>
                          <p:cTn id="67" fill="hold">
                            <p:stCondLst>
                              <p:cond delay="0"/>
                            </p:stCondLst>
                            <p:childTnLst>
                              <p:par>
                                <p:cTn id="68" presetID="47" presetClass="entr" presetSubtype="0" fill="hold" grpId="0" nodeType="click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fade">
                                      <p:cBhvr>
                                        <p:cTn id="70" dur="1000"/>
                                        <p:tgtEl>
                                          <p:spTgt spid="9"/>
                                        </p:tgtEl>
                                      </p:cBhvr>
                                    </p:animEffect>
                                    <p:anim calcmode="lin" valueType="num">
                                      <p:cBhvr>
                                        <p:cTn id="71" dur="1000" fill="hold"/>
                                        <p:tgtEl>
                                          <p:spTgt spid="9"/>
                                        </p:tgtEl>
                                        <p:attrNameLst>
                                          <p:attrName>ppt_x</p:attrName>
                                        </p:attrNameLst>
                                      </p:cBhvr>
                                      <p:tavLst>
                                        <p:tav tm="0">
                                          <p:val>
                                            <p:strVal val="#ppt_x"/>
                                          </p:val>
                                        </p:tav>
                                        <p:tav tm="100000">
                                          <p:val>
                                            <p:strVal val="#ppt_x"/>
                                          </p:val>
                                        </p:tav>
                                      </p:tavLst>
                                    </p:anim>
                                    <p:anim calcmode="lin" valueType="num">
                                      <p:cBhvr>
                                        <p:cTn id="72" dur="1000" fill="hold"/>
                                        <p:tgtEl>
                                          <p:spTgt spid="9"/>
                                        </p:tgtEl>
                                        <p:attrNameLst>
                                          <p:attrName>ppt_y</p:attrName>
                                        </p:attrNameLst>
                                      </p:cBhvr>
                                      <p:tavLst>
                                        <p:tav tm="0">
                                          <p:val>
                                            <p:strVal val="#ppt_y-.1"/>
                                          </p:val>
                                        </p:tav>
                                        <p:tav tm="100000">
                                          <p:val>
                                            <p:strVal val="#ppt_y"/>
                                          </p:val>
                                        </p:tav>
                                      </p:tavLst>
                                    </p:anim>
                                  </p:childTnLst>
                                </p:cTn>
                              </p:par>
                            </p:childTnLst>
                          </p:cTn>
                        </p:par>
                        <p:par>
                          <p:cTn id="73" fill="hold">
                            <p:stCondLst>
                              <p:cond delay="1000"/>
                            </p:stCondLst>
                            <p:childTnLst>
                              <p:par>
                                <p:cTn id="74" presetID="10" presetClass="entr" presetSubtype="0" fill="hold" nodeType="afterEffect">
                                  <p:stCondLst>
                                    <p:cond delay="0"/>
                                  </p:stCondLst>
                                  <p:childTnLst>
                                    <p:set>
                                      <p:cBhvr>
                                        <p:cTn id="75" dur="1" fill="hold">
                                          <p:stCondLst>
                                            <p:cond delay="0"/>
                                          </p:stCondLst>
                                        </p:cTn>
                                        <p:tgtEl>
                                          <p:spTgt spid="8"/>
                                        </p:tgtEl>
                                        <p:attrNameLst>
                                          <p:attrName>style.visibility</p:attrName>
                                        </p:attrNameLst>
                                      </p:cBhvr>
                                      <p:to>
                                        <p:strVal val="visible"/>
                                      </p:to>
                                    </p:set>
                                    <p:animEffect transition="in" filter="fade">
                                      <p:cBhvr>
                                        <p:cTn id="76" dur="500"/>
                                        <p:tgtEl>
                                          <p:spTgt spid="8"/>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nodeType="clickEffect">
                                  <p:stCondLst>
                                    <p:cond delay="0"/>
                                  </p:stCondLst>
                                  <p:childTnLst>
                                    <p:set>
                                      <p:cBhvr>
                                        <p:cTn id="80" dur="1" fill="hold">
                                          <p:stCondLst>
                                            <p:cond delay="0"/>
                                          </p:stCondLst>
                                        </p:cTn>
                                        <p:tgtEl>
                                          <p:spTgt spid="6"/>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9"/>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8"/>
                                        </p:tgtEl>
                                        <p:attrNameLst>
                                          <p:attrName>style.visibility</p:attrName>
                                        </p:attrNameLst>
                                      </p:cBhvr>
                                      <p:to>
                                        <p:strVal val="hidden"/>
                                      </p:to>
                                    </p:set>
                                  </p:childTnLst>
                                </p:cTn>
                              </p:par>
                            </p:childTnLst>
                          </p:cTn>
                        </p:par>
                        <p:par>
                          <p:cTn id="85" fill="hold">
                            <p:stCondLst>
                              <p:cond delay="0"/>
                            </p:stCondLst>
                            <p:childTnLst>
                              <p:par>
                                <p:cTn id="86" presetID="10" presetClass="entr" presetSubtype="0" fill="hold" nodeType="afterEffect">
                                  <p:stCondLst>
                                    <p:cond delay="0"/>
                                  </p:stCondLst>
                                  <p:childTnLst>
                                    <p:set>
                                      <p:cBhvr>
                                        <p:cTn id="87" dur="1" fill="hold">
                                          <p:stCondLst>
                                            <p:cond delay="0"/>
                                          </p:stCondLst>
                                        </p:cTn>
                                        <p:tgtEl>
                                          <p:spTgt spid="11"/>
                                        </p:tgtEl>
                                        <p:attrNameLst>
                                          <p:attrName>style.visibility</p:attrName>
                                        </p:attrNameLst>
                                      </p:cBhvr>
                                      <p:to>
                                        <p:strVal val="visible"/>
                                      </p:to>
                                    </p:set>
                                    <p:animEffect transition="in" filter="fade">
                                      <p:cBhvr>
                                        <p:cTn id="88" dur="500"/>
                                        <p:tgtEl>
                                          <p:spTgt spid="11"/>
                                        </p:tgtEl>
                                      </p:cBhvr>
                                    </p:animEffect>
                                  </p:childTnLst>
                                </p:cTn>
                              </p:par>
                            </p:childTnLst>
                          </p:cTn>
                        </p:par>
                      </p:childTnLst>
                    </p:cTn>
                  </p:par>
                  <p:par>
                    <p:cTn id="89" fill="hold">
                      <p:stCondLst>
                        <p:cond delay="indefinite"/>
                      </p:stCondLst>
                      <p:childTnLst>
                        <p:par>
                          <p:cTn id="90" fill="hold">
                            <p:stCondLst>
                              <p:cond delay="0"/>
                            </p:stCondLst>
                            <p:childTnLst>
                              <p:par>
                                <p:cTn id="91" presetID="47" presetClass="entr" presetSubtype="0" fill="hold" grpId="0" nodeType="clickEffect">
                                  <p:stCondLst>
                                    <p:cond delay="0"/>
                                  </p:stCondLst>
                                  <p:childTnLst>
                                    <p:set>
                                      <p:cBhvr>
                                        <p:cTn id="92" dur="1" fill="hold">
                                          <p:stCondLst>
                                            <p:cond delay="0"/>
                                          </p:stCondLst>
                                        </p:cTn>
                                        <p:tgtEl>
                                          <p:spTgt spid="16"/>
                                        </p:tgtEl>
                                        <p:attrNameLst>
                                          <p:attrName>style.visibility</p:attrName>
                                        </p:attrNameLst>
                                      </p:cBhvr>
                                      <p:to>
                                        <p:strVal val="visible"/>
                                      </p:to>
                                    </p:set>
                                    <p:animEffect transition="in" filter="fade">
                                      <p:cBhvr>
                                        <p:cTn id="93" dur="1000"/>
                                        <p:tgtEl>
                                          <p:spTgt spid="16"/>
                                        </p:tgtEl>
                                      </p:cBhvr>
                                    </p:animEffect>
                                    <p:anim calcmode="lin" valueType="num">
                                      <p:cBhvr>
                                        <p:cTn id="94" dur="1000" fill="hold"/>
                                        <p:tgtEl>
                                          <p:spTgt spid="16"/>
                                        </p:tgtEl>
                                        <p:attrNameLst>
                                          <p:attrName>ppt_x</p:attrName>
                                        </p:attrNameLst>
                                      </p:cBhvr>
                                      <p:tavLst>
                                        <p:tav tm="0">
                                          <p:val>
                                            <p:strVal val="#ppt_x"/>
                                          </p:val>
                                        </p:tav>
                                        <p:tav tm="100000">
                                          <p:val>
                                            <p:strVal val="#ppt_x"/>
                                          </p:val>
                                        </p:tav>
                                      </p:tavLst>
                                    </p:anim>
                                    <p:anim calcmode="lin" valueType="num">
                                      <p:cBhvr>
                                        <p:cTn id="95" dur="1000" fill="hold"/>
                                        <p:tgtEl>
                                          <p:spTgt spid="16"/>
                                        </p:tgtEl>
                                        <p:attrNameLst>
                                          <p:attrName>ppt_y</p:attrName>
                                        </p:attrNameLst>
                                      </p:cBhvr>
                                      <p:tavLst>
                                        <p:tav tm="0">
                                          <p:val>
                                            <p:strVal val="#ppt_y-.1"/>
                                          </p:val>
                                        </p:tav>
                                        <p:tav tm="100000">
                                          <p:val>
                                            <p:strVal val="#ppt_y"/>
                                          </p:val>
                                        </p:tav>
                                      </p:tavLst>
                                    </p:anim>
                                  </p:childTnLst>
                                </p:cTn>
                              </p:par>
                            </p:childTnLst>
                          </p:cTn>
                        </p:par>
                        <p:par>
                          <p:cTn id="96" fill="hold">
                            <p:stCondLst>
                              <p:cond delay="1000"/>
                            </p:stCondLst>
                            <p:childTnLst>
                              <p:par>
                                <p:cTn id="97" presetID="10" presetClass="entr" presetSubtype="0" fill="hold" nodeType="afterEffect">
                                  <p:stCondLst>
                                    <p:cond delay="0"/>
                                  </p:stCondLst>
                                  <p:childTnLst>
                                    <p:set>
                                      <p:cBhvr>
                                        <p:cTn id="98" dur="1" fill="hold">
                                          <p:stCondLst>
                                            <p:cond delay="0"/>
                                          </p:stCondLst>
                                        </p:cTn>
                                        <p:tgtEl>
                                          <p:spTgt spid="15"/>
                                        </p:tgtEl>
                                        <p:attrNameLst>
                                          <p:attrName>style.visibility</p:attrName>
                                        </p:attrNameLst>
                                      </p:cBhvr>
                                      <p:to>
                                        <p:strVal val="visible"/>
                                      </p:to>
                                    </p:set>
                                    <p:animEffect transition="in" filter="fade">
                                      <p:cBhvr>
                                        <p:cTn id="9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P spid="9" grpId="1" animBg="1"/>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05892-CF99-3EB6-3DF9-A0B4B245DF0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95AE3F6-06C7-D82E-2EA9-603BFB30D123}"/>
              </a:ext>
            </a:extLst>
          </p:cNvPr>
          <p:cNvSpPr>
            <a:spLocks noGrp="1"/>
          </p:cNvSpPr>
          <p:nvPr>
            <p:ph type="title"/>
          </p:nvPr>
        </p:nvSpPr>
        <p:spPr>
          <a:xfrm>
            <a:off x="838200" y="100583"/>
            <a:ext cx="10515600" cy="669699"/>
          </a:xfrm>
        </p:spPr>
        <p:txBody>
          <a:bodyPr>
            <a:normAutofit fontScale="90000"/>
          </a:bodyPr>
          <a:lstStyle/>
          <a:p>
            <a:r>
              <a:rPr lang="en-US" dirty="0"/>
              <a:t>HTML: Hyperlinks</a:t>
            </a:r>
            <a:endParaRPr lang="nl-BE" dirty="0"/>
          </a:p>
        </p:txBody>
      </p:sp>
      <p:sp>
        <p:nvSpPr>
          <p:cNvPr id="5" name="Content Placeholder 4">
            <a:extLst>
              <a:ext uri="{FF2B5EF4-FFF2-40B4-BE49-F238E27FC236}">
                <a16:creationId xmlns:a16="http://schemas.microsoft.com/office/drawing/2014/main" id="{69A254C6-DD33-31B4-43B3-802B8D71533F}"/>
              </a:ext>
            </a:extLst>
          </p:cNvPr>
          <p:cNvSpPr>
            <a:spLocks noGrp="1"/>
          </p:cNvSpPr>
          <p:nvPr>
            <p:ph idx="1"/>
          </p:nvPr>
        </p:nvSpPr>
        <p:spPr>
          <a:xfrm>
            <a:off x="321564" y="907443"/>
            <a:ext cx="11548872" cy="5849974"/>
          </a:xfrm>
        </p:spPr>
        <p:txBody>
          <a:bodyPr>
            <a:normAutofit fontScale="92500" lnSpcReduction="20000"/>
          </a:bodyPr>
          <a:lstStyle/>
          <a:p>
            <a:r>
              <a:rPr lang="nl-NL" dirty="0"/>
              <a:t>Een Hyperlink gebruikt de &lt;a&gt; tag. De afkorting van de tag komt van de naam ‘anchor’ of anker.</a:t>
            </a:r>
          </a:p>
          <a:p>
            <a:r>
              <a:rPr lang="nl-NL" dirty="0"/>
              <a:t>We gebruiken hyperlinks om te navigeren naar:</a:t>
            </a:r>
          </a:p>
          <a:p>
            <a:pPr lvl="1"/>
            <a:r>
              <a:rPr lang="nl-NL" dirty="0"/>
              <a:t>Andere pagina’s</a:t>
            </a:r>
          </a:p>
          <a:p>
            <a:pPr lvl="1"/>
            <a:r>
              <a:rPr lang="nl-NL" dirty="0"/>
              <a:t>Naar verschillende secties binnen dezelfde pagina,</a:t>
            </a:r>
          </a:p>
          <a:p>
            <a:pPr lvl="1"/>
            <a:r>
              <a:rPr lang="nl-NL" dirty="0"/>
              <a:t>Om bestanden te downloaden.</a:t>
            </a:r>
          </a:p>
          <a:p>
            <a:pPr lvl="1"/>
            <a:r>
              <a:rPr lang="nl-NL" dirty="0"/>
              <a:t>Om e-mails te verzenden,</a:t>
            </a:r>
          </a:p>
          <a:p>
            <a:pPr lvl="1"/>
            <a:r>
              <a:rPr lang="nl-NL" dirty="0"/>
              <a:t>…</a:t>
            </a:r>
          </a:p>
          <a:p>
            <a:r>
              <a:rPr lang="nl-NL" dirty="0"/>
              <a:t>Structuur:</a:t>
            </a:r>
          </a:p>
          <a:p>
            <a:pPr lvl="1"/>
            <a:r>
              <a:rPr lang="nl-NL" dirty="0"/>
              <a:t>&lt;a </a:t>
            </a:r>
            <a:r>
              <a:rPr lang="nl-NL" dirty="0" err="1"/>
              <a:t>href</a:t>
            </a:r>
            <a:r>
              <a:rPr lang="nl-NL" dirty="0"/>
              <a:t>="doel-URL"&gt;Linktekst&lt;/a&gt;</a:t>
            </a:r>
          </a:p>
          <a:p>
            <a:pPr lvl="1"/>
            <a:r>
              <a:rPr lang="nl-NL" dirty="0" err="1"/>
              <a:t>href</a:t>
            </a:r>
            <a:r>
              <a:rPr lang="nl-NL" dirty="0"/>
              <a:t>-attribuut: </a:t>
            </a:r>
          </a:p>
          <a:p>
            <a:pPr lvl="2"/>
            <a:r>
              <a:rPr lang="nl-NL" dirty="0"/>
              <a:t>Hiermee wordt de doel-URL aangegeven waar de hyperlink naartoe leidt. </a:t>
            </a:r>
          </a:p>
          <a:p>
            <a:pPr lvl="2"/>
            <a:r>
              <a:rPr lang="nl-NL" dirty="0"/>
              <a:t>Dit kan een webpagina, een ander deel van dezelfde pagina, een bestand, een e-mailadres, etc. zijn. </a:t>
            </a:r>
          </a:p>
          <a:p>
            <a:pPr lvl="1"/>
            <a:r>
              <a:rPr lang="nl-NL" dirty="0"/>
              <a:t>Voorbeelden van een hyperlink</a:t>
            </a:r>
          </a:p>
          <a:p>
            <a:pPr lvl="2"/>
            <a:r>
              <a:rPr lang="nl-NL" dirty="0"/>
              <a:t>naar een externe webpagina:</a:t>
            </a:r>
          </a:p>
          <a:p>
            <a:pPr marL="914400" lvl="2" indent="0">
              <a:buNone/>
            </a:pPr>
            <a:r>
              <a:rPr lang="nl-NL" dirty="0"/>
              <a:t>	</a:t>
            </a:r>
            <a:r>
              <a:rPr lang="nl-NL" sz="1900" dirty="0"/>
              <a:t>&lt;a </a:t>
            </a:r>
            <a:r>
              <a:rPr lang="nl-NL" sz="1900" dirty="0" err="1"/>
              <a:t>href</a:t>
            </a:r>
            <a:r>
              <a:rPr lang="nl-NL" sz="1900" dirty="0"/>
              <a:t>="https://www.example.com"&gt;Ga naar Example.com&lt;/a&gt;</a:t>
            </a:r>
          </a:p>
          <a:p>
            <a:pPr lvl="2"/>
            <a:r>
              <a:rPr lang="nl-NL" dirty="0"/>
              <a:t>Voor het verzenden van een e-mail:</a:t>
            </a:r>
          </a:p>
          <a:p>
            <a:pPr marL="1371600" lvl="3" indent="0">
              <a:buNone/>
            </a:pPr>
            <a:r>
              <a:rPr lang="nl-NL" dirty="0"/>
              <a:t>	</a:t>
            </a:r>
            <a:r>
              <a:rPr lang="nl-NL" sz="1900" dirty="0"/>
              <a:t>&lt;a </a:t>
            </a:r>
            <a:r>
              <a:rPr lang="nl-NL" sz="1900" dirty="0" err="1"/>
              <a:t>href</a:t>
            </a:r>
            <a:r>
              <a:rPr lang="nl-NL" sz="1900" dirty="0"/>
              <a:t>="mailto:voorbeeld@example.com"&gt;Stuur een e-mail&lt;/a&gt;</a:t>
            </a:r>
            <a:endParaRPr lang="en-IE" sz="1900" dirty="0"/>
          </a:p>
        </p:txBody>
      </p:sp>
    </p:spTree>
    <p:extLst>
      <p:ext uri="{BB962C8B-B14F-4D97-AF65-F5344CB8AC3E}">
        <p14:creationId xmlns:p14="http://schemas.microsoft.com/office/powerpoint/2010/main" val="653909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500"/>
                                        <p:tgtEl>
                                          <p:spTgt spid="5">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fade">
                                      <p:cBhvr>
                                        <p:cTn id="34" dur="500"/>
                                        <p:tgtEl>
                                          <p:spTgt spid="5">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animEffect transition="in" filter="fade">
                                      <p:cBhvr>
                                        <p:cTn id="39" dur="500"/>
                                        <p:tgtEl>
                                          <p:spTgt spid="5">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
                                            <p:txEl>
                                              <p:pRg st="9" end="9"/>
                                            </p:txEl>
                                          </p:spTgt>
                                        </p:tgtEl>
                                        <p:attrNameLst>
                                          <p:attrName>style.visibility</p:attrName>
                                        </p:attrNameLst>
                                      </p:cBhvr>
                                      <p:to>
                                        <p:strVal val="visible"/>
                                      </p:to>
                                    </p:set>
                                    <p:animEffect transition="in" filter="fade">
                                      <p:cBhvr>
                                        <p:cTn id="44" dur="500"/>
                                        <p:tgtEl>
                                          <p:spTgt spid="5">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
                                            <p:txEl>
                                              <p:pRg st="10" end="10"/>
                                            </p:txEl>
                                          </p:spTgt>
                                        </p:tgtEl>
                                        <p:attrNameLst>
                                          <p:attrName>style.visibility</p:attrName>
                                        </p:attrNameLst>
                                      </p:cBhvr>
                                      <p:to>
                                        <p:strVal val="visible"/>
                                      </p:to>
                                    </p:set>
                                    <p:animEffect transition="in" filter="fade">
                                      <p:cBhvr>
                                        <p:cTn id="49" dur="500"/>
                                        <p:tgtEl>
                                          <p:spTgt spid="5">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
                                            <p:txEl>
                                              <p:pRg st="11" end="11"/>
                                            </p:txEl>
                                          </p:spTgt>
                                        </p:tgtEl>
                                        <p:attrNameLst>
                                          <p:attrName>style.visibility</p:attrName>
                                        </p:attrNameLst>
                                      </p:cBhvr>
                                      <p:to>
                                        <p:strVal val="visible"/>
                                      </p:to>
                                    </p:set>
                                    <p:animEffect transition="in" filter="fade">
                                      <p:cBhvr>
                                        <p:cTn id="54" dur="500"/>
                                        <p:tgtEl>
                                          <p:spTgt spid="5">
                                            <p:txEl>
                                              <p:pRg st="11" end="1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5">
                                            <p:txEl>
                                              <p:pRg st="12" end="12"/>
                                            </p:txEl>
                                          </p:spTgt>
                                        </p:tgtEl>
                                        <p:attrNameLst>
                                          <p:attrName>style.visibility</p:attrName>
                                        </p:attrNameLst>
                                      </p:cBhvr>
                                      <p:to>
                                        <p:strVal val="visible"/>
                                      </p:to>
                                    </p:set>
                                    <p:animEffect transition="in" filter="fade">
                                      <p:cBhvr>
                                        <p:cTn id="59" dur="500"/>
                                        <p:tgtEl>
                                          <p:spTgt spid="5">
                                            <p:txEl>
                                              <p:pRg st="12" end="12"/>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
                                            <p:txEl>
                                              <p:pRg st="13" end="13"/>
                                            </p:txEl>
                                          </p:spTgt>
                                        </p:tgtEl>
                                        <p:attrNameLst>
                                          <p:attrName>style.visibility</p:attrName>
                                        </p:attrNameLst>
                                      </p:cBhvr>
                                      <p:to>
                                        <p:strVal val="visible"/>
                                      </p:to>
                                    </p:set>
                                    <p:animEffect transition="in" filter="fade">
                                      <p:cBhvr>
                                        <p:cTn id="64" dur="500"/>
                                        <p:tgtEl>
                                          <p:spTgt spid="5">
                                            <p:txEl>
                                              <p:pRg st="13" end="13"/>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
                                            <p:txEl>
                                              <p:pRg st="14" end="14"/>
                                            </p:txEl>
                                          </p:spTgt>
                                        </p:tgtEl>
                                        <p:attrNameLst>
                                          <p:attrName>style.visibility</p:attrName>
                                        </p:attrNameLst>
                                      </p:cBhvr>
                                      <p:to>
                                        <p:strVal val="visible"/>
                                      </p:to>
                                    </p:set>
                                    <p:animEffect transition="in" filter="fade">
                                      <p:cBhvr>
                                        <p:cTn id="67" dur="500"/>
                                        <p:tgtEl>
                                          <p:spTgt spid="5">
                                            <p:txEl>
                                              <p:pRg st="14" end="1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5">
                                            <p:txEl>
                                              <p:pRg st="15" end="15"/>
                                            </p:txEl>
                                          </p:spTgt>
                                        </p:tgtEl>
                                        <p:attrNameLst>
                                          <p:attrName>style.visibility</p:attrName>
                                        </p:attrNameLst>
                                      </p:cBhvr>
                                      <p:to>
                                        <p:strVal val="visible"/>
                                      </p:to>
                                    </p:set>
                                    <p:animEffect transition="in" filter="fade">
                                      <p:cBhvr>
                                        <p:cTn id="72" dur="500"/>
                                        <p:tgtEl>
                                          <p:spTgt spid="5">
                                            <p:txEl>
                                              <p:pRg st="15" end="15"/>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
                                            <p:txEl>
                                              <p:pRg st="16" end="16"/>
                                            </p:txEl>
                                          </p:spTgt>
                                        </p:tgtEl>
                                        <p:attrNameLst>
                                          <p:attrName>style.visibility</p:attrName>
                                        </p:attrNameLst>
                                      </p:cBhvr>
                                      <p:to>
                                        <p:strVal val="visible"/>
                                      </p:to>
                                    </p:set>
                                    <p:animEffect transition="in" filter="fade">
                                      <p:cBhvr>
                                        <p:cTn id="75" dur="500"/>
                                        <p:tgtEl>
                                          <p:spTgt spid="5">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DF93F-B0B0-F3DE-376C-19F42C21A23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F207837-D675-5492-D680-8CB95FB434CE}"/>
              </a:ext>
            </a:extLst>
          </p:cNvPr>
          <p:cNvSpPr>
            <a:spLocks noGrp="1"/>
          </p:cNvSpPr>
          <p:nvPr>
            <p:ph type="title"/>
          </p:nvPr>
        </p:nvSpPr>
        <p:spPr>
          <a:xfrm>
            <a:off x="838200" y="147095"/>
            <a:ext cx="10515600" cy="669699"/>
          </a:xfrm>
        </p:spPr>
        <p:txBody>
          <a:bodyPr>
            <a:normAutofit fontScale="90000"/>
          </a:bodyPr>
          <a:lstStyle/>
          <a:p>
            <a:r>
              <a:rPr lang="nl-BE" dirty="0"/>
              <a:t>HTML: Afbeeldingen</a:t>
            </a:r>
          </a:p>
        </p:txBody>
      </p:sp>
      <p:sp>
        <p:nvSpPr>
          <p:cNvPr id="5" name="Content Placeholder 4">
            <a:extLst>
              <a:ext uri="{FF2B5EF4-FFF2-40B4-BE49-F238E27FC236}">
                <a16:creationId xmlns:a16="http://schemas.microsoft.com/office/drawing/2014/main" id="{DC572910-DCA1-3B51-F205-0B76E0041C9E}"/>
              </a:ext>
            </a:extLst>
          </p:cNvPr>
          <p:cNvSpPr>
            <a:spLocks noGrp="1"/>
          </p:cNvSpPr>
          <p:nvPr>
            <p:ph idx="1"/>
          </p:nvPr>
        </p:nvSpPr>
        <p:spPr>
          <a:xfrm>
            <a:off x="618565" y="1347106"/>
            <a:ext cx="11125200" cy="5250917"/>
          </a:xfrm>
        </p:spPr>
        <p:txBody>
          <a:bodyPr>
            <a:normAutofit/>
          </a:bodyPr>
          <a:lstStyle/>
          <a:p>
            <a:r>
              <a:rPr lang="nl-NL" dirty="0"/>
              <a:t>We gebruiken de &lt;</a:t>
            </a:r>
            <a:r>
              <a:rPr lang="nl-NL" dirty="0" err="1"/>
              <a:t>img</a:t>
            </a:r>
            <a:r>
              <a:rPr lang="nl-NL" dirty="0"/>
              <a:t>&gt; (image) tag om grafische inhoud op een webpagina weer te geven. </a:t>
            </a:r>
          </a:p>
          <a:p>
            <a:pPr lvl="1"/>
            <a:r>
              <a:rPr lang="nl-NL" dirty="0"/>
              <a:t>Dit kunnen illustraties, foto's, pictogrammen, logo's en meer zijn.</a:t>
            </a:r>
          </a:p>
          <a:p>
            <a:r>
              <a:rPr lang="nl-NL" dirty="0"/>
              <a:t>Structuur:</a:t>
            </a:r>
          </a:p>
          <a:p>
            <a:pPr marL="457200" lvl="1" indent="0">
              <a:buNone/>
            </a:pPr>
            <a:r>
              <a:rPr lang="nl-NL" dirty="0"/>
              <a:t>&lt;</a:t>
            </a:r>
            <a:r>
              <a:rPr lang="nl-NL" dirty="0" err="1"/>
              <a:t>img</a:t>
            </a:r>
            <a:r>
              <a:rPr lang="nl-NL" dirty="0"/>
              <a:t> </a:t>
            </a:r>
            <a:r>
              <a:rPr lang="nl-NL" dirty="0" err="1"/>
              <a:t>src</a:t>
            </a:r>
            <a:r>
              <a:rPr lang="nl-NL" dirty="0"/>
              <a:t>="</a:t>
            </a:r>
            <a:r>
              <a:rPr lang="nl-NL" dirty="0" err="1"/>
              <a:t>afbeeldings</a:t>
            </a:r>
            <a:r>
              <a:rPr lang="nl-NL" dirty="0"/>
              <a:t>-URL" alt="alternatieve tekst"&gt;</a:t>
            </a:r>
          </a:p>
          <a:p>
            <a:pPr lvl="1"/>
            <a:r>
              <a:rPr lang="nl-NL" dirty="0" err="1"/>
              <a:t>src</a:t>
            </a:r>
            <a:r>
              <a:rPr lang="nl-NL" dirty="0"/>
              <a:t>-attribuut: Hiermee wordt de bron-URL van de afbeelding aangegeven.</a:t>
            </a:r>
          </a:p>
          <a:p>
            <a:pPr lvl="1"/>
            <a:r>
              <a:rPr lang="nl-NL" dirty="0"/>
              <a:t>alt-attribuut: Dit is de alternatieve tekst die wordt weergegeven als de afbeelding niet kan worden geladen of als de gebruiker een schermlezer gebruikt. Het is ook belangrijk voor de toegankelijkheid van de webpagina en voor zoekmachineoptimalisatie (SEO).</a:t>
            </a:r>
          </a:p>
          <a:p>
            <a:pPr lvl="1"/>
            <a:r>
              <a:rPr lang="nl-NL" dirty="0"/>
              <a:t>Voorbeeld :</a:t>
            </a:r>
          </a:p>
          <a:p>
            <a:pPr marL="914400" lvl="2" indent="0">
              <a:buNone/>
            </a:pPr>
            <a:r>
              <a:rPr lang="nl-NL" dirty="0"/>
              <a:t>&lt;</a:t>
            </a:r>
            <a:r>
              <a:rPr lang="nl-NL" dirty="0" err="1"/>
              <a:t>img</a:t>
            </a:r>
            <a:r>
              <a:rPr lang="nl-NL" dirty="0"/>
              <a:t> </a:t>
            </a:r>
            <a:r>
              <a:rPr lang="nl-NL" dirty="0" err="1"/>
              <a:t>src</a:t>
            </a:r>
            <a:r>
              <a:rPr lang="nl-NL" dirty="0"/>
              <a:t>="voorbeeld.jpg" alt="Een voorbeeldafbeelding"&gt;</a:t>
            </a:r>
          </a:p>
        </p:txBody>
      </p:sp>
    </p:spTree>
    <p:extLst>
      <p:ext uri="{BB962C8B-B14F-4D97-AF65-F5344CB8AC3E}">
        <p14:creationId xmlns:p14="http://schemas.microsoft.com/office/powerpoint/2010/main" val="29431618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1BF9F66-D507-311F-E755-85E2B97DEF9B}"/>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94CBC9C-3350-1C1B-F700-A0BD1D2D9D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Content Placeholder 12">
            <a:extLst>
              <a:ext uri="{FF2B5EF4-FFF2-40B4-BE49-F238E27FC236}">
                <a16:creationId xmlns:a16="http://schemas.microsoft.com/office/drawing/2014/main" id="{0CD96D16-A03D-3AA9-AAF0-EC90DABE91C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7846" r="7846"/>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437F397B-ED4B-DF3E-4EEE-9B5560263B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BE95CF9D-8B92-2053-DE19-76682AFCA77A}"/>
              </a:ext>
            </a:extLst>
          </p:cNvPr>
          <p:cNvSpPr>
            <a:spLocks noGrp="1"/>
          </p:cNvSpPr>
          <p:nvPr>
            <p:ph type="title"/>
          </p:nvPr>
        </p:nvSpPr>
        <p:spPr>
          <a:xfrm>
            <a:off x="481029" y="1141413"/>
            <a:ext cx="4524326" cy="3204134"/>
          </a:xfrm>
        </p:spPr>
        <p:txBody>
          <a:bodyPr vert="horz" lIns="91440" tIns="45720" rIns="91440" bIns="45720" rtlCol="0" anchor="b">
            <a:normAutofit/>
          </a:bodyPr>
          <a:lstStyle/>
          <a:p>
            <a:pPr algn="ctr"/>
            <a:r>
              <a:rPr lang="nl-BE" sz="4800" b="1" dirty="0"/>
              <a:t>Stijlen in HTML met CSS</a:t>
            </a:r>
          </a:p>
        </p:txBody>
      </p:sp>
      <p:sp>
        <p:nvSpPr>
          <p:cNvPr id="27" name="Rectangle 26">
            <a:extLst>
              <a:ext uri="{FF2B5EF4-FFF2-40B4-BE49-F238E27FC236}">
                <a16:creationId xmlns:a16="http://schemas.microsoft.com/office/drawing/2014/main" id="{2073B557-D49A-EAC9-0DD4-BA6259E32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9" name="Rectangle 28">
            <a:extLst>
              <a:ext uri="{FF2B5EF4-FFF2-40B4-BE49-F238E27FC236}">
                <a16:creationId xmlns:a16="http://schemas.microsoft.com/office/drawing/2014/main" id="{A4C59EB5-32C2-44B7-EFA9-6E0E381AE9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121010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3" y="90876"/>
            <a:ext cx="10841052" cy="794204"/>
          </a:xfrm>
        </p:spPr>
        <p:txBody>
          <a:bodyPr/>
          <a:lstStyle/>
          <a:p>
            <a:r>
              <a:rPr lang="nl-BE" dirty="0"/>
              <a:t>Wat is internet en wat is </a:t>
            </a:r>
            <a:r>
              <a:rPr lang="nl-BE" b="1" dirty="0"/>
              <a:t>W</a:t>
            </a:r>
            <a:r>
              <a:rPr lang="nl-BE" dirty="0"/>
              <a:t>orld </a:t>
            </a:r>
            <a:r>
              <a:rPr lang="nl-BE" b="1" dirty="0"/>
              <a:t>W</a:t>
            </a:r>
            <a:r>
              <a:rPr lang="nl-BE" dirty="0"/>
              <a:t>ide </a:t>
            </a:r>
            <a:r>
              <a:rPr lang="nl-BE" b="1" dirty="0"/>
              <a:t>W</a:t>
            </a:r>
            <a:r>
              <a:rPr lang="nl-BE" dirty="0"/>
              <a:t>eb?</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8923" y="1004721"/>
            <a:ext cx="11434273" cy="5642762"/>
          </a:xfrm>
        </p:spPr>
        <p:txBody>
          <a:bodyPr>
            <a:normAutofit/>
          </a:bodyPr>
          <a:lstStyle/>
          <a:p>
            <a:r>
              <a:rPr lang="nl-BE" dirty="0"/>
              <a:t>Er is een duidelijk </a:t>
            </a:r>
            <a:r>
              <a:rPr lang="nl-BE" b="1" dirty="0"/>
              <a:t>onderscheid</a:t>
            </a:r>
            <a:r>
              <a:rPr lang="nl-BE" dirty="0"/>
              <a:t> tussen </a:t>
            </a:r>
            <a:r>
              <a:rPr lang="nl-BE" b="1" i="1" dirty="0"/>
              <a:t>het internet</a:t>
            </a:r>
            <a:r>
              <a:rPr lang="nl-BE" dirty="0"/>
              <a:t> en het </a:t>
            </a:r>
            <a:r>
              <a:rPr lang="nl-BE" b="1" i="1" dirty="0"/>
              <a:t>World Wide Web</a:t>
            </a:r>
            <a:r>
              <a:rPr lang="nl-BE" dirty="0"/>
              <a:t>.</a:t>
            </a:r>
          </a:p>
          <a:p>
            <a:r>
              <a:rPr lang="nl-BE" dirty="0"/>
              <a:t>Internet</a:t>
            </a:r>
          </a:p>
          <a:p>
            <a:pPr lvl="1"/>
            <a:r>
              <a:rPr lang="nl-BE" dirty="0"/>
              <a:t>Dit is een wereld omvattend netwerk met miljoenen computers, met talloze talen en protocollen en het bevat onder andere:</a:t>
            </a:r>
          </a:p>
          <a:p>
            <a:pPr lvl="2"/>
            <a:r>
              <a:rPr lang="nl-BE" sz="2400" dirty="0"/>
              <a:t>Email</a:t>
            </a:r>
          </a:p>
          <a:p>
            <a:pPr lvl="2"/>
            <a:r>
              <a:rPr lang="nl-BE" sz="2400" dirty="0"/>
              <a:t>SMS messaging	</a:t>
            </a:r>
          </a:p>
          <a:p>
            <a:pPr lvl="2"/>
            <a:r>
              <a:rPr lang="nl-BE" sz="2400" dirty="0"/>
              <a:t>Applicatie data</a:t>
            </a:r>
          </a:p>
          <a:p>
            <a:pPr lvl="2"/>
            <a:r>
              <a:rPr lang="nl-BE" sz="2400" dirty="0"/>
              <a:t>WWW</a:t>
            </a:r>
          </a:p>
          <a:p>
            <a:r>
              <a:rPr lang="nl-BE" dirty="0"/>
              <a:t>World Wide Web</a:t>
            </a:r>
          </a:p>
          <a:p>
            <a:pPr lvl="1"/>
            <a:r>
              <a:rPr lang="nl-BE" dirty="0"/>
              <a:t>Transfereert data over het internet</a:t>
            </a:r>
          </a:p>
          <a:p>
            <a:pPr lvl="1"/>
            <a:r>
              <a:rPr lang="nl-BE" dirty="0"/>
              <a:t>Gebruikt het HTTP-protocol</a:t>
            </a:r>
          </a:p>
          <a:p>
            <a:pPr lvl="1"/>
            <a:r>
              <a:rPr lang="nl-BE" dirty="0"/>
              <a:t>Gebruikt html als formaat </a:t>
            </a:r>
          </a:p>
          <a:p>
            <a:endParaRPr lang="nl-BE" dirty="0"/>
          </a:p>
        </p:txBody>
      </p:sp>
    </p:spTree>
    <p:extLst>
      <p:ext uri="{BB962C8B-B14F-4D97-AF65-F5344CB8AC3E}">
        <p14:creationId xmlns:p14="http://schemas.microsoft.com/office/powerpoint/2010/main" val="2186424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fade">
                                      <p:cBhvr>
                                        <p:cTn id="5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2A018-9DBD-7385-DCCC-4B7C57FB608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910EDA9-00C5-DD97-3F56-5E1A33C29F14}"/>
              </a:ext>
            </a:extLst>
          </p:cNvPr>
          <p:cNvSpPr>
            <a:spLocks noGrp="1"/>
          </p:cNvSpPr>
          <p:nvPr>
            <p:ph type="title"/>
          </p:nvPr>
        </p:nvSpPr>
        <p:spPr>
          <a:xfrm>
            <a:off x="838200" y="407071"/>
            <a:ext cx="10515600" cy="669699"/>
          </a:xfrm>
        </p:spPr>
        <p:txBody>
          <a:bodyPr>
            <a:normAutofit fontScale="90000"/>
          </a:bodyPr>
          <a:lstStyle/>
          <a:p>
            <a:r>
              <a:rPr lang="nl-BE" dirty="0"/>
              <a:t>HTML: Werken met stijlen door middel van CSS</a:t>
            </a:r>
          </a:p>
        </p:txBody>
      </p:sp>
      <p:sp>
        <p:nvSpPr>
          <p:cNvPr id="5" name="Content Placeholder 4">
            <a:extLst>
              <a:ext uri="{FF2B5EF4-FFF2-40B4-BE49-F238E27FC236}">
                <a16:creationId xmlns:a16="http://schemas.microsoft.com/office/drawing/2014/main" id="{47DA754D-8CBF-8DB0-9024-78DCCDD9D67E}"/>
              </a:ext>
            </a:extLst>
          </p:cNvPr>
          <p:cNvSpPr>
            <a:spLocks noGrp="1"/>
          </p:cNvSpPr>
          <p:nvPr>
            <p:ph idx="1"/>
          </p:nvPr>
        </p:nvSpPr>
        <p:spPr/>
        <p:txBody>
          <a:bodyPr/>
          <a:lstStyle/>
          <a:p>
            <a:r>
              <a:rPr lang="nl-BE" dirty="0"/>
              <a:t>Een CSS </a:t>
            </a:r>
            <a:r>
              <a:rPr lang="nl-BE" dirty="0" err="1"/>
              <a:t>stylesheet</a:t>
            </a:r>
            <a:r>
              <a:rPr lang="nl-BE" dirty="0"/>
              <a:t> is een apart bestand waarin stijlen worden beschreven.</a:t>
            </a:r>
          </a:p>
          <a:p>
            <a:pPr lvl="1"/>
            <a:r>
              <a:rPr lang="nl-BE" dirty="0"/>
              <a:t>In een CSS bestand kan je </a:t>
            </a:r>
            <a:r>
              <a:rPr lang="nl-BE" dirty="0" err="1"/>
              <a:t>oa</a:t>
            </a:r>
            <a:r>
              <a:rPr lang="nl-BE" dirty="0"/>
              <a:t> kleuren veranderen, lettertypes selecteren, marges en afstanden definiëren, achtergronden toevoegen, …</a:t>
            </a:r>
          </a:p>
          <a:p>
            <a:pPr lvl="1"/>
            <a:r>
              <a:rPr lang="nl-BE" dirty="0"/>
              <a:t>Omdat CSS bestanden los staan van de HTML pagina, is het mogelijk om een volledig ander uitzicht en schikking te maken voor dezelfde html pagina.</a:t>
            </a:r>
          </a:p>
          <a:p>
            <a:r>
              <a:rPr lang="nl-BE" dirty="0"/>
              <a:t>CSS bestanden werden door W3C geïntroduceerd in 1996 als een web standaard.</a:t>
            </a:r>
          </a:p>
          <a:p>
            <a:pPr lvl="1"/>
            <a:r>
              <a:rPr lang="nl-BE" dirty="0"/>
              <a:t>Daarvoor werd een HTML document enkel opgemaakt met tags en elementen.</a:t>
            </a:r>
          </a:p>
          <a:p>
            <a:pPr lvl="1"/>
            <a:r>
              <a:rPr lang="nl-BE" dirty="0"/>
              <a:t>De huidige standaard is CSS3.</a:t>
            </a:r>
          </a:p>
          <a:p>
            <a:pPr lvl="1"/>
            <a:endParaRPr lang="nl-BE" dirty="0"/>
          </a:p>
        </p:txBody>
      </p:sp>
    </p:spTree>
    <p:extLst>
      <p:ext uri="{BB962C8B-B14F-4D97-AF65-F5344CB8AC3E}">
        <p14:creationId xmlns:p14="http://schemas.microsoft.com/office/powerpoint/2010/main" val="26411236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2A018-9DBD-7385-DCCC-4B7C57FB608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910EDA9-00C5-DD97-3F56-5E1A33C29F14}"/>
              </a:ext>
            </a:extLst>
          </p:cNvPr>
          <p:cNvSpPr>
            <a:spLocks noGrp="1"/>
          </p:cNvSpPr>
          <p:nvPr>
            <p:ph type="title"/>
          </p:nvPr>
        </p:nvSpPr>
        <p:spPr>
          <a:xfrm>
            <a:off x="838200" y="407071"/>
            <a:ext cx="10515600" cy="669699"/>
          </a:xfrm>
        </p:spPr>
        <p:txBody>
          <a:bodyPr>
            <a:normAutofit fontScale="90000"/>
          </a:bodyPr>
          <a:lstStyle/>
          <a:p>
            <a:r>
              <a:rPr lang="nl-BE" dirty="0"/>
              <a:t>Het gebruik van CSS</a:t>
            </a:r>
          </a:p>
        </p:txBody>
      </p:sp>
      <p:sp>
        <p:nvSpPr>
          <p:cNvPr id="5" name="Content Placeholder 4">
            <a:extLst>
              <a:ext uri="{FF2B5EF4-FFF2-40B4-BE49-F238E27FC236}">
                <a16:creationId xmlns:a16="http://schemas.microsoft.com/office/drawing/2014/main" id="{47DA754D-8CBF-8DB0-9024-78DCCDD9D67E}"/>
              </a:ext>
            </a:extLst>
          </p:cNvPr>
          <p:cNvSpPr>
            <a:spLocks noGrp="1"/>
          </p:cNvSpPr>
          <p:nvPr>
            <p:ph idx="1"/>
          </p:nvPr>
        </p:nvSpPr>
        <p:spPr>
          <a:xfrm>
            <a:off x="537882" y="1165412"/>
            <a:ext cx="11152094" cy="5011551"/>
          </a:xfrm>
        </p:spPr>
        <p:txBody>
          <a:bodyPr/>
          <a:lstStyle/>
          <a:p>
            <a:endParaRPr lang="en-IE" dirty="0"/>
          </a:p>
        </p:txBody>
      </p:sp>
    </p:spTree>
    <p:extLst>
      <p:ext uri="{BB962C8B-B14F-4D97-AF65-F5344CB8AC3E}">
        <p14:creationId xmlns:p14="http://schemas.microsoft.com/office/powerpoint/2010/main" val="16389661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endParaRPr lang="nl-BE" sz="1700" dirty="0"/>
          </a:p>
        </p:txBody>
      </p:sp>
    </p:spTree>
    <p:extLst>
      <p:ext uri="{BB962C8B-B14F-4D97-AF65-F5344CB8AC3E}">
        <p14:creationId xmlns:p14="http://schemas.microsoft.com/office/powerpoint/2010/main" val="41758210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03619-731D-CC04-CA61-0050D50BA6F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D7E0582-80D3-A5F6-701B-47E380DBD0B9}"/>
              </a:ext>
            </a:extLst>
          </p:cNvPr>
          <p:cNvSpPr>
            <a:spLocks noGrp="1"/>
          </p:cNvSpPr>
          <p:nvPr>
            <p:ph type="title"/>
          </p:nvPr>
        </p:nvSpPr>
        <p:spPr>
          <a:xfrm>
            <a:off x="838200" y="407071"/>
            <a:ext cx="10515600" cy="669699"/>
          </a:xfrm>
        </p:spPr>
        <p:txBody>
          <a:bodyPr>
            <a:normAutofit fontScale="90000"/>
          </a:bodyPr>
          <a:lstStyle/>
          <a:p>
            <a:r>
              <a:rPr lang="nl-BE" dirty="0" err="1"/>
              <a:t>Title</a:t>
            </a:r>
            <a:endParaRPr lang="nl-BE" dirty="0"/>
          </a:p>
        </p:txBody>
      </p:sp>
      <p:sp>
        <p:nvSpPr>
          <p:cNvPr id="5" name="Content Placeholder 4">
            <a:extLst>
              <a:ext uri="{FF2B5EF4-FFF2-40B4-BE49-F238E27FC236}">
                <a16:creationId xmlns:a16="http://schemas.microsoft.com/office/drawing/2014/main" id="{014D1F0E-7E72-2BBF-CED7-34AFD1D260CA}"/>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25356354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5E2AC2-6F10-1D91-31D3-3B8B7FFE47C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84EEC73-CAAD-6FA4-F10F-FE921FA0D126}"/>
              </a:ext>
            </a:extLst>
          </p:cNvPr>
          <p:cNvSpPr>
            <a:spLocks noGrp="1"/>
          </p:cNvSpPr>
          <p:nvPr>
            <p:ph type="title"/>
          </p:nvPr>
        </p:nvSpPr>
        <p:spPr>
          <a:xfrm>
            <a:off x="838200" y="407071"/>
            <a:ext cx="10515600" cy="669699"/>
          </a:xfrm>
        </p:spPr>
        <p:txBody>
          <a:bodyPr>
            <a:normAutofit fontScale="90000"/>
          </a:bodyPr>
          <a:lstStyle/>
          <a:p>
            <a:r>
              <a:rPr lang="nl-BE" dirty="0" err="1"/>
              <a:t>Title</a:t>
            </a:r>
            <a:endParaRPr lang="nl-BE" dirty="0"/>
          </a:p>
        </p:txBody>
      </p:sp>
      <p:sp>
        <p:nvSpPr>
          <p:cNvPr id="5" name="Content Placeholder 4">
            <a:extLst>
              <a:ext uri="{FF2B5EF4-FFF2-40B4-BE49-F238E27FC236}">
                <a16:creationId xmlns:a16="http://schemas.microsoft.com/office/drawing/2014/main" id="{E9877EBE-416A-EA87-7702-7E3381ABDA19}"/>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3571354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3" y="90876"/>
            <a:ext cx="11434272" cy="794204"/>
          </a:xfrm>
        </p:spPr>
        <p:txBody>
          <a:bodyPr/>
          <a:lstStyle/>
          <a:p>
            <a:r>
              <a:rPr lang="nl-BE" dirty="0"/>
              <a:t>Internet</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8923" y="1004721"/>
            <a:ext cx="11434273" cy="5642762"/>
          </a:xfrm>
        </p:spPr>
        <p:txBody>
          <a:bodyPr>
            <a:normAutofit/>
          </a:bodyPr>
          <a:lstStyle/>
          <a:p>
            <a:r>
              <a:rPr lang="nl-BE" dirty="0"/>
              <a:t>Het internet is gebaseerd op protocollen die ervoor zorgen dat computers gegevens met elkaar kunnen uitwisselen.</a:t>
            </a:r>
          </a:p>
          <a:p>
            <a:r>
              <a:rPr lang="nl-BE" dirty="0"/>
              <a:t>De protocollen die internet gebruikt noemen we de Internet Protocol Suite.</a:t>
            </a:r>
          </a:p>
          <a:p>
            <a:r>
              <a:rPr lang="nl-BE" dirty="0"/>
              <a:t>Het bekendste lid van de Internet Protocol Suite is ongetwijfeld het TCP/IP protocol (Transmission Control Protocol </a:t>
            </a:r>
            <a:r>
              <a:rPr lang="nl-BE" dirty="0" err="1"/>
              <a:t>and</a:t>
            </a:r>
            <a:r>
              <a:rPr lang="nl-BE" dirty="0"/>
              <a:t> Internet Protocol) ontworpen in 1973.</a:t>
            </a:r>
          </a:p>
          <a:p>
            <a:r>
              <a:rPr lang="nl-BE" dirty="0"/>
              <a:t>De </a:t>
            </a:r>
            <a:r>
              <a:rPr lang="nl-BE" dirty="0" err="1"/>
              <a:t>layers</a:t>
            </a:r>
            <a:r>
              <a:rPr lang="nl-BE" dirty="0"/>
              <a:t> van het Internet Protocol Suite :</a:t>
            </a:r>
          </a:p>
        </p:txBody>
      </p:sp>
      <p:grpSp>
        <p:nvGrpSpPr>
          <p:cNvPr id="40" name="Group 39">
            <a:extLst>
              <a:ext uri="{FF2B5EF4-FFF2-40B4-BE49-F238E27FC236}">
                <a16:creationId xmlns:a16="http://schemas.microsoft.com/office/drawing/2014/main" id="{B657E74E-40BD-406D-A06B-04B5FD1D7643}"/>
              </a:ext>
            </a:extLst>
          </p:cNvPr>
          <p:cNvGrpSpPr/>
          <p:nvPr/>
        </p:nvGrpSpPr>
        <p:grpSpPr>
          <a:xfrm>
            <a:off x="398804" y="4213782"/>
            <a:ext cx="2545237" cy="2366128"/>
            <a:chOff x="933254" y="4213782"/>
            <a:chExt cx="2545237" cy="2366128"/>
          </a:xfrm>
        </p:grpSpPr>
        <p:sp>
          <p:nvSpPr>
            <p:cNvPr id="5" name="Rectangle: Rounded Corners 4">
              <a:extLst>
                <a:ext uri="{FF2B5EF4-FFF2-40B4-BE49-F238E27FC236}">
                  <a16:creationId xmlns:a16="http://schemas.microsoft.com/office/drawing/2014/main" id="{288A6DC0-371F-4618-A611-830866C3115D}"/>
                </a:ext>
              </a:extLst>
            </p:cNvPr>
            <p:cNvSpPr/>
            <p:nvPr/>
          </p:nvSpPr>
          <p:spPr>
            <a:xfrm>
              <a:off x="933254" y="4213782"/>
              <a:ext cx="2545237" cy="2366128"/>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48FEC247-CB2A-42E9-8E75-23ECFB903A83}"/>
                </a:ext>
              </a:extLst>
            </p:cNvPr>
            <p:cNvSpPr txBox="1"/>
            <p:nvPr/>
          </p:nvSpPr>
          <p:spPr>
            <a:xfrm>
              <a:off x="1150071" y="4336331"/>
              <a:ext cx="2121030" cy="40011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Application layer</a:t>
              </a:r>
            </a:p>
          </p:txBody>
        </p:sp>
        <p:sp>
          <p:nvSpPr>
            <p:cNvPr id="7" name="TextBox 6">
              <a:extLst>
                <a:ext uri="{FF2B5EF4-FFF2-40B4-BE49-F238E27FC236}">
                  <a16:creationId xmlns:a16="http://schemas.microsoft.com/office/drawing/2014/main" id="{BF483EA9-5519-41CE-9FFA-4E393AA9D9F1}"/>
                </a:ext>
              </a:extLst>
            </p:cNvPr>
            <p:cNvSpPr txBox="1"/>
            <p:nvPr/>
          </p:nvSpPr>
          <p:spPr>
            <a:xfrm>
              <a:off x="1150071" y="4736441"/>
              <a:ext cx="2121030" cy="1754326"/>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FTP</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SMTP</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DNS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9" name="Group 38">
            <a:extLst>
              <a:ext uri="{FF2B5EF4-FFF2-40B4-BE49-F238E27FC236}">
                <a16:creationId xmlns:a16="http://schemas.microsoft.com/office/drawing/2014/main" id="{472C0FEA-EADD-4EB8-8689-71AB8DCEE4E7}"/>
              </a:ext>
            </a:extLst>
          </p:cNvPr>
          <p:cNvGrpSpPr/>
          <p:nvPr/>
        </p:nvGrpSpPr>
        <p:grpSpPr>
          <a:xfrm>
            <a:off x="3242645" y="4213782"/>
            <a:ext cx="2545237" cy="2366128"/>
            <a:chOff x="3817988" y="4213782"/>
            <a:chExt cx="2545237" cy="2366128"/>
          </a:xfrm>
        </p:grpSpPr>
        <p:sp>
          <p:nvSpPr>
            <p:cNvPr id="28" name="Rectangle: Rounded Corners 27">
              <a:extLst>
                <a:ext uri="{FF2B5EF4-FFF2-40B4-BE49-F238E27FC236}">
                  <a16:creationId xmlns:a16="http://schemas.microsoft.com/office/drawing/2014/main" id="{A6A38E9B-6283-48F8-BCA7-E2B8340072FE}"/>
                </a:ext>
              </a:extLst>
            </p:cNvPr>
            <p:cNvSpPr/>
            <p:nvPr/>
          </p:nvSpPr>
          <p:spPr>
            <a:xfrm>
              <a:off x="3817988" y="4213782"/>
              <a:ext cx="2545237" cy="2366128"/>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E17B79DB-6E52-46C0-A810-92DBFF187905}"/>
                </a:ext>
              </a:extLst>
            </p:cNvPr>
            <p:cNvSpPr txBox="1"/>
            <p:nvPr/>
          </p:nvSpPr>
          <p:spPr>
            <a:xfrm>
              <a:off x="4034805" y="4336331"/>
              <a:ext cx="2121030" cy="40011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Link layer</a:t>
              </a:r>
            </a:p>
          </p:txBody>
        </p:sp>
        <p:sp>
          <p:nvSpPr>
            <p:cNvPr id="30" name="TextBox 29">
              <a:extLst>
                <a:ext uri="{FF2B5EF4-FFF2-40B4-BE49-F238E27FC236}">
                  <a16:creationId xmlns:a16="http://schemas.microsoft.com/office/drawing/2014/main" id="{71E6AAF0-AC59-4170-89A6-781781A3C753}"/>
                </a:ext>
              </a:extLst>
            </p:cNvPr>
            <p:cNvSpPr txBox="1"/>
            <p:nvPr/>
          </p:nvSpPr>
          <p:spPr>
            <a:xfrm>
              <a:off x="4034805" y="4736441"/>
              <a:ext cx="2121030" cy="1200329"/>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Wifi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Ethernet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8" name="Group 37">
            <a:extLst>
              <a:ext uri="{FF2B5EF4-FFF2-40B4-BE49-F238E27FC236}">
                <a16:creationId xmlns:a16="http://schemas.microsoft.com/office/drawing/2014/main" id="{B2BBF455-0E40-47FF-95A0-1B269AB45AE2}"/>
              </a:ext>
            </a:extLst>
          </p:cNvPr>
          <p:cNvGrpSpPr/>
          <p:nvPr/>
        </p:nvGrpSpPr>
        <p:grpSpPr>
          <a:xfrm>
            <a:off x="6086486" y="4213724"/>
            <a:ext cx="2545237" cy="2366128"/>
            <a:chOff x="6702722" y="4213724"/>
            <a:chExt cx="2545237" cy="2366128"/>
          </a:xfrm>
        </p:grpSpPr>
        <p:sp>
          <p:nvSpPr>
            <p:cNvPr id="31" name="Rectangle: Rounded Corners 30">
              <a:extLst>
                <a:ext uri="{FF2B5EF4-FFF2-40B4-BE49-F238E27FC236}">
                  <a16:creationId xmlns:a16="http://schemas.microsoft.com/office/drawing/2014/main" id="{4F492EB1-B9DB-4E59-9882-03239D707A0A}"/>
                </a:ext>
              </a:extLst>
            </p:cNvPr>
            <p:cNvSpPr/>
            <p:nvPr/>
          </p:nvSpPr>
          <p:spPr>
            <a:xfrm>
              <a:off x="6702722" y="4213724"/>
              <a:ext cx="2545237" cy="2366128"/>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863D31E8-33D5-42FF-A55D-A491000CE212}"/>
                </a:ext>
              </a:extLst>
            </p:cNvPr>
            <p:cNvSpPr txBox="1"/>
            <p:nvPr/>
          </p:nvSpPr>
          <p:spPr>
            <a:xfrm>
              <a:off x="6919539" y="4336273"/>
              <a:ext cx="2121030" cy="40011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Transport layer</a:t>
              </a:r>
            </a:p>
          </p:txBody>
        </p:sp>
        <p:sp>
          <p:nvSpPr>
            <p:cNvPr id="33" name="TextBox 32">
              <a:extLst>
                <a:ext uri="{FF2B5EF4-FFF2-40B4-BE49-F238E27FC236}">
                  <a16:creationId xmlns:a16="http://schemas.microsoft.com/office/drawing/2014/main" id="{1CAB7D73-1025-40C4-9CA6-FB7D43BDA30B}"/>
                </a:ext>
              </a:extLst>
            </p:cNvPr>
            <p:cNvSpPr txBox="1"/>
            <p:nvPr/>
          </p:nvSpPr>
          <p:spPr>
            <a:xfrm>
              <a:off x="6919539" y="4736383"/>
              <a:ext cx="2121030" cy="64633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TCP</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UDP</a:t>
              </a:r>
            </a:p>
          </p:txBody>
        </p:sp>
      </p:grpSp>
      <p:grpSp>
        <p:nvGrpSpPr>
          <p:cNvPr id="37" name="Group 36">
            <a:extLst>
              <a:ext uri="{FF2B5EF4-FFF2-40B4-BE49-F238E27FC236}">
                <a16:creationId xmlns:a16="http://schemas.microsoft.com/office/drawing/2014/main" id="{5396AC6B-18AD-4888-908F-E8E4EF55D2C9}"/>
              </a:ext>
            </a:extLst>
          </p:cNvPr>
          <p:cNvGrpSpPr/>
          <p:nvPr/>
        </p:nvGrpSpPr>
        <p:grpSpPr>
          <a:xfrm>
            <a:off x="8930326" y="4213724"/>
            <a:ext cx="2545237" cy="2366128"/>
            <a:chOff x="9464776" y="4213724"/>
            <a:chExt cx="2545237" cy="2366128"/>
          </a:xfrm>
        </p:grpSpPr>
        <p:sp>
          <p:nvSpPr>
            <p:cNvPr id="34" name="Rectangle: Rounded Corners 33">
              <a:extLst>
                <a:ext uri="{FF2B5EF4-FFF2-40B4-BE49-F238E27FC236}">
                  <a16:creationId xmlns:a16="http://schemas.microsoft.com/office/drawing/2014/main" id="{7CB09277-4BE3-40FF-AB5A-A3EE64EF24F2}"/>
                </a:ext>
              </a:extLst>
            </p:cNvPr>
            <p:cNvSpPr/>
            <p:nvPr/>
          </p:nvSpPr>
          <p:spPr>
            <a:xfrm>
              <a:off x="9464776" y="4213724"/>
              <a:ext cx="2545237" cy="2366128"/>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9F8CE23F-CAAE-46B1-9A52-0CA1932DB12D}"/>
                </a:ext>
              </a:extLst>
            </p:cNvPr>
            <p:cNvSpPr txBox="1"/>
            <p:nvPr/>
          </p:nvSpPr>
          <p:spPr>
            <a:xfrm>
              <a:off x="9681593" y="4336273"/>
              <a:ext cx="2121030" cy="40011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Internet layer</a:t>
              </a:r>
            </a:p>
          </p:txBody>
        </p:sp>
        <p:sp>
          <p:nvSpPr>
            <p:cNvPr id="36" name="TextBox 35">
              <a:extLst>
                <a:ext uri="{FF2B5EF4-FFF2-40B4-BE49-F238E27FC236}">
                  <a16:creationId xmlns:a16="http://schemas.microsoft.com/office/drawing/2014/main" id="{1BF420F2-2BDF-439A-B2D1-A618634D3690}"/>
                </a:ext>
              </a:extLst>
            </p:cNvPr>
            <p:cNvSpPr txBox="1"/>
            <p:nvPr/>
          </p:nvSpPr>
          <p:spPr>
            <a:xfrm>
              <a:off x="9681593" y="4736383"/>
              <a:ext cx="2121030" cy="64633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IPv4</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IPv6</a:t>
              </a:r>
            </a:p>
          </p:txBody>
        </p:sp>
      </p:grpSp>
      <p:sp>
        <p:nvSpPr>
          <p:cNvPr id="41" name="Arrow: Right 40">
            <a:extLst>
              <a:ext uri="{FF2B5EF4-FFF2-40B4-BE49-F238E27FC236}">
                <a16:creationId xmlns:a16="http://schemas.microsoft.com/office/drawing/2014/main" id="{2865F3CE-9B0C-4FB9-886E-AB8B63233E5C}"/>
              </a:ext>
            </a:extLst>
          </p:cNvPr>
          <p:cNvSpPr/>
          <p:nvPr/>
        </p:nvSpPr>
        <p:spPr>
          <a:xfrm flipH="1">
            <a:off x="2922429" y="5053296"/>
            <a:ext cx="457200" cy="56030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Arrow: Right 41">
            <a:extLst>
              <a:ext uri="{FF2B5EF4-FFF2-40B4-BE49-F238E27FC236}">
                <a16:creationId xmlns:a16="http://schemas.microsoft.com/office/drawing/2014/main" id="{3A14B738-9BC1-444B-8A1E-A351A0AAB73E}"/>
              </a:ext>
            </a:extLst>
          </p:cNvPr>
          <p:cNvSpPr/>
          <p:nvPr/>
        </p:nvSpPr>
        <p:spPr>
          <a:xfrm flipH="1">
            <a:off x="5797309" y="5053296"/>
            <a:ext cx="457200" cy="56030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Arrow: Right 42">
            <a:extLst>
              <a:ext uri="{FF2B5EF4-FFF2-40B4-BE49-F238E27FC236}">
                <a16:creationId xmlns:a16="http://schemas.microsoft.com/office/drawing/2014/main" id="{EFC57255-ACBE-496F-8294-1C9BA7BAF00D}"/>
              </a:ext>
            </a:extLst>
          </p:cNvPr>
          <p:cNvSpPr/>
          <p:nvPr/>
        </p:nvSpPr>
        <p:spPr>
          <a:xfrm flipH="1">
            <a:off x="8592543" y="5053296"/>
            <a:ext cx="457200" cy="56030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003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additive="base">
                                        <p:cTn id="27" dur="500" fill="hold"/>
                                        <p:tgtEl>
                                          <p:spTgt spid="40"/>
                                        </p:tgtEl>
                                        <p:attrNameLst>
                                          <p:attrName>ppt_x</p:attrName>
                                        </p:attrNameLst>
                                      </p:cBhvr>
                                      <p:tavLst>
                                        <p:tav tm="0">
                                          <p:val>
                                            <p:strVal val="1+#ppt_w/2"/>
                                          </p:val>
                                        </p:tav>
                                        <p:tav tm="100000">
                                          <p:val>
                                            <p:strVal val="#ppt_x"/>
                                          </p:val>
                                        </p:tav>
                                      </p:tavLst>
                                    </p:anim>
                                    <p:anim calcmode="lin" valueType="num">
                                      <p:cBhvr additive="base">
                                        <p:cTn id="28"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nodeType="clickEffect">
                                  <p:stCondLst>
                                    <p:cond delay="0"/>
                                  </p:stCondLst>
                                  <p:childTnLst>
                                    <p:set>
                                      <p:cBhvr>
                                        <p:cTn id="32" dur="1" fill="hold">
                                          <p:stCondLst>
                                            <p:cond delay="0"/>
                                          </p:stCondLst>
                                        </p:cTn>
                                        <p:tgtEl>
                                          <p:spTgt spid="39"/>
                                        </p:tgtEl>
                                        <p:attrNameLst>
                                          <p:attrName>style.visibility</p:attrName>
                                        </p:attrNameLst>
                                      </p:cBhvr>
                                      <p:to>
                                        <p:strVal val="visible"/>
                                      </p:to>
                                    </p:set>
                                    <p:anim calcmode="lin" valueType="num">
                                      <p:cBhvr additive="base">
                                        <p:cTn id="33" dur="500" fill="hold"/>
                                        <p:tgtEl>
                                          <p:spTgt spid="39"/>
                                        </p:tgtEl>
                                        <p:attrNameLst>
                                          <p:attrName>ppt_x</p:attrName>
                                        </p:attrNameLst>
                                      </p:cBhvr>
                                      <p:tavLst>
                                        <p:tav tm="0">
                                          <p:val>
                                            <p:strVal val="1+#ppt_w/2"/>
                                          </p:val>
                                        </p:tav>
                                        <p:tav tm="100000">
                                          <p:val>
                                            <p:strVal val="#ppt_x"/>
                                          </p:val>
                                        </p:tav>
                                      </p:tavLst>
                                    </p:anim>
                                    <p:anim calcmode="lin" valueType="num">
                                      <p:cBhvr additive="base">
                                        <p:cTn id="34" dur="500" fill="hold"/>
                                        <p:tgtEl>
                                          <p:spTgt spid="39"/>
                                        </p:tgtEl>
                                        <p:attrNameLst>
                                          <p:attrName>ppt_y</p:attrName>
                                        </p:attrNameLst>
                                      </p:cBhvr>
                                      <p:tavLst>
                                        <p:tav tm="0">
                                          <p:val>
                                            <p:strVal val="#ppt_y"/>
                                          </p:val>
                                        </p:tav>
                                        <p:tav tm="100000">
                                          <p:val>
                                            <p:strVal val="#ppt_y"/>
                                          </p:val>
                                        </p:tav>
                                      </p:tavLst>
                                    </p:anim>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additive="base">
                                        <p:cTn id="43" dur="500" fill="hold"/>
                                        <p:tgtEl>
                                          <p:spTgt spid="38"/>
                                        </p:tgtEl>
                                        <p:attrNameLst>
                                          <p:attrName>ppt_x</p:attrName>
                                        </p:attrNameLst>
                                      </p:cBhvr>
                                      <p:tavLst>
                                        <p:tav tm="0">
                                          <p:val>
                                            <p:strVal val="1+#ppt_w/2"/>
                                          </p:val>
                                        </p:tav>
                                        <p:tav tm="100000">
                                          <p:val>
                                            <p:strVal val="#ppt_x"/>
                                          </p:val>
                                        </p:tav>
                                      </p:tavLst>
                                    </p:anim>
                                    <p:anim calcmode="lin" valueType="num">
                                      <p:cBhvr additive="base">
                                        <p:cTn id="44" dur="500" fill="hold"/>
                                        <p:tgtEl>
                                          <p:spTgt spid="38"/>
                                        </p:tgtEl>
                                        <p:attrNameLst>
                                          <p:attrName>ppt_y</p:attrName>
                                        </p:attrNameLst>
                                      </p:cBhvr>
                                      <p:tavLst>
                                        <p:tav tm="0">
                                          <p:val>
                                            <p:strVal val="#ppt_y"/>
                                          </p:val>
                                        </p:tav>
                                        <p:tav tm="100000">
                                          <p:val>
                                            <p:strVal val="#ppt_y"/>
                                          </p:val>
                                        </p:tav>
                                      </p:tavLst>
                                    </p:anim>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500"/>
                                        <p:tgtEl>
                                          <p:spTgt spid="42"/>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2" fill="hold" nodeType="clickEffect">
                                  <p:stCondLst>
                                    <p:cond delay="0"/>
                                  </p:stCondLst>
                                  <p:childTnLst>
                                    <p:set>
                                      <p:cBhvr>
                                        <p:cTn id="52" dur="1" fill="hold">
                                          <p:stCondLst>
                                            <p:cond delay="0"/>
                                          </p:stCondLst>
                                        </p:cTn>
                                        <p:tgtEl>
                                          <p:spTgt spid="37"/>
                                        </p:tgtEl>
                                        <p:attrNameLst>
                                          <p:attrName>style.visibility</p:attrName>
                                        </p:attrNameLst>
                                      </p:cBhvr>
                                      <p:to>
                                        <p:strVal val="visible"/>
                                      </p:to>
                                    </p:set>
                                    <p:anim calcmode="lin" valueType="num">
                                      <p:cBhvr additive="base">
                                        <p:cTn id="53" dur="500" fill="hold"/>
                                        <p:tgtEl>
                                          <p:spTgt spid="37"/>
                                        </p:tgtEl>
                                        <p:attrNameLst>
                                          <p:attrName>ppt_x</p:attrName>
                                        </p:attrNameLst>
                                      </p:cBhvr>
                                      <p:tavLst>
                                        <p:tav tm="0">
                                          <p:val>
                                            <p:strVal val="1+#ppt_w/2"/>
                                          </p:val>
                                        </p:tav>
                                        <p:tav tm="100000">
                                          <p:val>
                                            <p:strVal val="#ppt_x"/>
                                          </p:val>
                                        </p:tav>
                                      </p:tavLst>
                                    </p:anim>
                                    <p:anim calcmode="lin" valueType="num">
                                      <p:cBhvr additive="base">
                                        <p:cTn id="54" dur="500" fill="hold"/>
                                        <p:tgtEl>
                                          <p:spTgt spid="37"/>
                                        </p:tgtEl>
                                        <p:attrNameLst>
                                          <p:attrName>ppt_y</p:attrName>
                                        </p:attrNameLst>
                                      </p:cBhvr>
                                      <p:tavLst>
                                        <p:tav tm="0">
                                          <p:val>
                                            <p:strVal val="#ppt_y"/>
                                          </p:val>
                                        </p:tav>
                                        <p:tav tm="100000">
                                          <p:val>
                                            <p:strVal val="#ppt_y"/>
                                          </p:val>
                                        </p:tav>
                                      </p:tavLst>
                                    </p:anim>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1" grpId="0" animBg="1"/>
      <p:bldP spid="42" grpId="0" animBg="1"/>
      <p:bldP spid="4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3" y="90876"/>
            <a:ext cx="10841052" cy="794204"/>
          </a:xfrm>
        </p:spPr>
        <p:txBody>
          <a:bodyPr/>
          <a:lstStyle/>
          <a:p>
            <a:r>
              <a:rPr lang="nl-BE" dirty="0"/>
              <a:t>Web (World Wide Web)</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8923" y="1004721"/>
            <a:ext cx="11434273" cy="5642762"/>
          </a:xfrm>
        </p:spPr>
        <p:txBody>
          <a:bodyPr>
            <a:normAutofit/>
          </a:bodyPr>
          <a:lstStyle/>
          <a:p>
            <a:r>
              <a:rPr lang="nl-BE" dirty="0"/>
              <a:t>Kan eigenlijk beschouwd worden als de interactie tussen 2 soorten systemen, namelijk:</a:t>
            </a:r>
          </a:p>
          <a:p>
            <a:pPr lvl="1"/>
            <a:r>
              <a:rPr lang="nl-BE" dirty="0"/>
              <a:t>Clients</a:t>
            </a:r>
          </a:p>
          <a:p>
            <a:pPr lvl="1"/>
            <a:r>
              <a:rPr lang="nl-BE" dirty="0"/>
              <a:t>Servers</a:t>
            </a:r>
          </a:p>
          <a:p>
            <a:r>
              <a:rPr lang="nl-BE" dirty="0"/>
              <a:t>Clients zijn de applicaties of apparaten die de data gaan opvragen,  interpreteren en genereren zoals</a:t>
            </a:r>
          </a:p>
          <a:p>
            <a:pPr lvl="1"/>
            <a:r>
              <a:rPr lang="nl-BE" dirty="0"/>
              <a:t>Browsers</a:t>
            </a:r>
          </a:p>
          <a:p>
            <a:pPr lvl="1"/>
            <a:r>
              <a:rPr lang="nl-BE" dirty="0"/>
              <a:t>Mobiele applicaties</a:t>
            </a:r>
          </a:p>
          <a:p>
            <a:pPr lvl="1"/>
            <a:r>
              <a:rPr lang="nl-BE" dirty="0"/>
              <a:t>Search engines</a:t>
            </a:r>
          </a:p>
          <a:p>
            <a:r>
              <a:rPr lang="nl-BE" dirty="0"/>
              <a:t>Servers</a:t>
            </a:r>
          </a:p>
          <a:p>
            <a:pPr lvl="1"/>
            <a:r>
              <a:rPr lang="nl-BE" dirty="0"/>
              <a:t>Leveren </a:t>
            </a:r>
            <a:r>
              <a:rPr lang="nl-BE" dirty="0" err="1"/>
              <a:t>webcontent</a:t>
            </a:r>
            <a:r>
              <a:rPr lang="nl-BE" dirty="0"/>
              <a:t> of webservices aan klanten</a:t>
            </a:r>
          </a:p>
          <a:p>
            <a:endParaRPr lang="nl-BE" dirty="0"/>
          </a:p>
        </p:txBody>
      </p:sp>
    </p:spTree>
    <p:extLst>
      <p:ext uri="{BB962C8B-B14F-4D97-AF65-F5344CB8AC3E}">
        <p14:creationId xmlns:p14="http://schemas.microsoft.com/office/powerpoint/2010/main" val="35565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512748" y="90876"/>
            <a:ext cx="10687227" cy="794204"/>
          </a:xfrm>
        </p:spPr>
        <p:txBody>
          <a:bodyPr/>
          <a:lstStyle/>
          <a:p>
            <a:r>
              <a:rPr lang="nl-BE" dirty="0"/>
              <a:t>Web </a:t>
            </a:r>
            <a:r>
              <a:rPr lang="nl-BE" dirty="0" err="1"/>
              <a:t>request</a:t>
            </a:r>
            <a:r>
              <a:rPr lang="nl-BE" dirty="0"/>
              <a:t> via de browser</a:t>
            </a:r>
          </a:p>
        </p:txBody>
      </p:sp>
      <p:sp>
        <p:nvSpPr>
          <p:cNvPr id="6" name="Tijdelijke aanduiding voor inhoud 2">
            <a:extLst>
              <a:ext uri="{FF2B5EF4-FFF2-40B4-BE49-F238E27FC236}">
                <a16:creationId xmlns:a16="http://schemas.microsoft.com/office/drawing/2014/main" id="{F6B387D2-C2F6-40F2-A3D4-99AB8228D847}"/>
              </a:ext>
            </a:extLst>
          </p:cNvPr>
          <p:cNvSpPr txBox="1">
            <a:spLocks/>
          </p:cNvSpPr>
          <p:nvPr/>
        </p:nvSpPr>
        <p:spPr>
          <a:xfrm>
            <a:off x="358923" y="885080"/>
            <a:ext cx="11661627" cy="57157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nl-BE" sz="2800" b="0" i="0" u="none" strike="noStrike" kern="1200" cap="none" spc="0" normalizeH="0" baseline="0" noProof="0" dirty="0">
                <a:ln>
                  <a:noFill/>
                </a:ln>
                <a:solidFill>
                  <a:prstClr val="black"/>
                </a:solidFill>
                <a:effectLst/>
                <a:uLnTx/>
                <a:uFillTx/>
                <a:latin typeface="Calibri" panose="020F0502020204030204"/>
                <a:ea typeface="+mn-ea"/>
                <a:cs typeface="+mn-cs"/>
              </a:rPr>
              <a:t>Een browser interpreteert html, voert </a:t>
            </a:r>
            <a:r>
              <a:rPr kumimoji="0" lang="nl-BE" sz="2800" b="0" i="0" u="none" strike="noStrike" kern="1200" cap="none" spc="0" normalizeH="0" baseline="0" noProof="0" dirty="0" err="1">
                <a:ln>
                  <a:noFill/>
                </a:ln>
                <a:solidFill>
                  <a:prstClr val="black"/>
                </a:solidFill>
                <a:effectLst/>
                <a:uLnTx/>
                <a:uFillTx/>
                <a:latin typeface="Calibri" panose="020F0502020204030204"/>
                <a:ea typeface="+mn-ea"/>
                <a:cs typeface="+mn-cs"/>
              </a:rPr>
              <a:t>javascripts</a:t>
            </a:r>
            <a:r>
              <a:rPr kumimoji="0" lang="nl-BE" sz="2800" b="0" i="0" u="none" strike="noStrike" kern="1200" cap="none" spc="0" normalizeH="0" baseline="0" noProof="0" dirty="0">
                <a:ln>
                  <a:noFill/>
                </a:ln>
                <a:solidFill>
                  <a:prstClr val="black"/>
                </a:solidFill>
                <a:effectLst/>
                <a:uLnTx/>
                <a:uFillTx/>
                <a:latin typeface="Calibri" panose="020F0502020204030204"/>
                <a:ea typeface="+mn-ea"/>
                <a:cs typeface="+mn-cs"/>
              </a:rPr>
              <a:t> uit, linkt html met scripts en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stylesheets</a:t>
            </a:r>
            <a:r>
              <a:rPr kumimoji="0" lang="nl-BE" sz="2800" b="0" i="0" u="none" strike="noStrike" kern="1200" cap="none" spc="0" normalizeH="0" baseline="0" noProof="0" dirty="0">
                <a:ln>
                  <a:noFill/>
                </a:ln>
                <a:solidFill>
                  <a:prstClr val="black"/>
                </a:solidFill>
                <a:effectLst/>
                <a:uLnTx/>
                <a:uFillTx/>
                <a:latin typeface="Calibri" panose="020F0502020204030204"/>
                <a:ea typeface="+mn-ea"/>
                <a:cs typeface="+mn-cs"/>
              </a:rPr>
              <a:t> en vormt de data om tot een grafische gebruiker interface.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nl-BE" sz="2800" b="0" i="0" u="none" strike="noStrike" kern="1200" cap="none" spc="0" normalizeH="0" baseline="0" noProof="0" dirty="0">
                <a:ln>
                  <a:noFill/>
                </a:ln>
                <a:solidFill>
                  <a:prstClr val="black"/>
                </a:solidFill>
                <a:effectLst/>
                <a:uLnTx/>
                <a:uFillTx/>
                <a:latin typeface="Calibri" panose="020F0502020204030204"/>
                <a:ea typeface="+mn-ea"/>
                <a:cs typeface="+mn-cs"/>
              </a:rPr>
              <a:t>Browsers zijn niet uniform in hun werking en hun interpretatie kan onderling lichtjes verschillen.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nl-BE" sz="2400" b="0" i="0" u="none" strike="noStrike" kern="1200" cap="none" spc="0" normalizeH="0" baseline="0" noProof="0" dirty="0">
                <a:ln>
                  <a:noFill/>
                </a:ln>
                <a:solidFill>
                  <a:prstClr val="black"/>
                </a:solidFill>
                <a:effectLst/>
                <a:uLnTx/>
                <a:uFillTx/>
                <a:latin typeface="Calibri" panose="020F0502020204030204"/>
                <a:ea typeface="+mn-ea"/>
                <a:cs typeface="+mn-cs"/>
              </a:rPr>
              <a:t>Daarom is het absoluut nodig om op verschillende browsers te testen. Wat op de ene browser werkt, kan op de andere soms een totaal ander resultaat geven.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nl-BE" sz="2400" b="0" i="0" u="none" strike="noStrike" kern="1200" cap="none" spc="0" normalizeH="0" baseline="0" noProof="0" dirty="0">
                <a:ln>
                  <a:noFill/>
                </a:ln>
                <a:solidFill>
                  <a:prstClr val="black"/>
                </a:solidFill>
                <a:effectLst/>
                <a:uLnTx/>
                <a:uFillTx/>
                <a:latin typeface="Calibri" panose="020F0502020204030204"/>
                <a:ea typeface="+mn-ea"/>
                <a:cs typeface="+mn-cs"/>
              </a:rPr>
              <a:t>Niet alle html-standaarden worden (onmiddellijk) geïntegreerd in de verschillende browsers. Voor je nieuwe tags of functies gebruikt eerst nakijken door welke browser ze ondersteund worden.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nl-BE" sz="2400" b="0" i="0" u="none" strike="noStrike" kern="1200" cap="none" spc="0" normalizeH="0" baseline="0" noProof="0" dirty="0">
                <a:ln>
                  <a:noFill/>
                </a:ln>
                <a:solidFill>
                  <a:prstClr val="black"/>
                </a:solidFill>
                <a:effectLst/>
                <a:uLnTx/>
                <a:uFillTx/>
                <a:latin typeface="Calibri" panose="020F0502020204030204"/>
                <a:ea typeface="+mn-ea"/>
                <a:cs typeface="+mn-cs"/>
              </a:rPr>
              <a:t>Oudere browsers zullen de nieuwe standaarden niet ondersteunen. Hiermee moet ook rekening gehouden worden. (IE wordt nog steeds gebruikt)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nl-BE" sz="2400" b="0" i="0" u="none" strike="noStrike" kern="1200" cap="none" spc="0" normalizeH="0" baseline="0" noProof="0" dirty="0">
                <a:ln>
                  <a:noFill/>
                </a:ln>
                <a:solidFill>
                  <a:prstClr val="black"/>
                </a:solidFill>
                <a:effectLst/>
                <a:uLnTx/>
                <a:uFillTx/>
                <a:latin typeface="Calibri" panose="020F0502020204030204"/>
                <a:ea typeface="+mn-ea"/>
                <a:cs typeface="+mn-cs"/>
              </a:rPr>
              <a:t>Enkele belangrijke browsers:</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nl-BE" sz="2000" b="0" i="0" u="none" strike="noStrike" kern="1200" cap="none" spc="0" normalizeH="0" baseline="0" noProof="0" dirty="0">
                <a:ln>
                  <a:noFill/>
                </a:ln>
                <a:solidFill>
                  <a:prstClr val="black"/>
                </a:solidFill>
                <a:effectLst/>
                <a:uLnTx/>
                <a:uFillTx/>
                <a:latin typeface="Calibri" panose="020F0502020204030204"/>
                <a:ea typeface="+mn-ea"/>
                <a:cs typeface="+mn-cs"/>
              </a:rPr>
              <a:t>Chrome (Google)</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nl-BE" sz="2000" b="0" i="0" u="none" strike="noStrike" kern="1200" cap="none" spc="0" normalizeH="0" baseline="0" noProof="0" dirty="0" err="1">
                <a:ln>
                  <a:noFill/>
                </a:ln>
                <a:solidFill>
                  <a:prstClr val="black"/>
                </a:solidFill>
                <a:effectLst/>
                <a:uLnTx/>
                <a:uFillTx/>
                <a:latin typeface="Calibri" panose="020F0502020204030204"/>
                <a:ea typeface="+mn-ea"/>
                <a:cs typeface="+mn-cs"/>
              </a:rPr>
              <a:t>Edge</a:t>
            </a:r>
            <a:r>
              <a:rPr kumimoji="0" lang="nl-BE" sz="2000" b="0" i="0" u="none" strike="noStrike" kern="1200" cap="none" spc="0" normalizeH="0" baseline="0" noProof="0" dirty="0">
                <a:ln>
                  <a:noFill/>
                </a:ln>
                <a:solidFill>
                  <a:prstClr val="black"/>
                </a:solidFill>
                <a:effectLst/>
                <a:uLnTx/>
                <a:uFillTx/>
                <a:latin typeface="Calibri" panose="020F0502020204030204"/>
                <a:ea typeface="+mn-ea"/>
                <a:cs typeface="+mn-cs"/>
              </a:rPr>
              <a:t> (Microsoft)</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nl-BE" sz="2000" b="0" i="0" u="none" strike="noStrike" kern="1200" cap="none" spc="0" normalizeH="0" baseline="0" noProof="0" dirty="0">
                <a:ln>
                  <a:noFill/>
                </a:ln>
                <a:solidFill>
                  <a:prstClr val="black"/>
                </a:solidFill>
                <a:effectLst/>
                <a:uLnTx/>
                <a:uFillTx/>
                <a:latin typeface="Calibri" panose="020F0502020204030204"/>
                <a:ea typeface="+mn-ea"/>
                <a:cs typeface="+mn-cs"/>
              </a:rPr>
              <a:t>Firefox</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nl-BE" sz="2000" b="0" i="0" u="none" strike="noStrike" kern="1200" cap="none" spc="0" normalizeH="0" baseline="0" noProof="0" dirty="0">
                <a:ln>
                  <a:noFill/>
                </a:ln>
                <a:solidFill>
                  <a:prstClr val="black"/>
                </a:solidFill>
                <a:effectLst/>
                <a:uLnTx/>
                <a:uFillTx/>
                <a:latin typeface="Calibri" panose="020F0502020204030204"/>
                <a:ea typeface="+mn-ea"/>
                <a:cs typeface="+mn-cs"/>
              </a:rPr>
              <a:t>Safari (Apple)</a:t>
            </a:r>
          </a:p>
        </p:txBody>
      </p:sp>
      <p:pic>
        <p:nvPicPr>
          <p:cNvPr id="14" name="Picture 13" descr="A screenshot of a computer&#10;&#10;Description automatically generated">
            <a:extLst>
              <a:ext uri="{FF2B5EF4-FFF2-40B4-BE49-F238E27FC236}">
                <a16:creationId xmlns:a16="http://schemas.microsoft.com/office/drawing/2014/main" id="{58A611F8-EA5B-D25D-6AC6-5FA3FD5D13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1907" y="3039811"/>
            <a:ext cx="6102287" cy="3465764"/>
          </a:xfrm>
          <a:prstGeom prst="rect">
            <a:avLst/>
          </a:prstGeom>
        </p:spPr>
      </p:pic>
      <p:pic>
        <p:nvPicPr>
          <p:cNvPr id="11" name="Content Placeholder 10" descr="A screenshot of a computer&#10;&#10;Description automatically generated">
            <a:extLst>
              <a:ext uri="{FF2B5EF4-FFF2-40B4-BE49-F238E27FC236}">
                <a16:creationId xmlns:a16="http://schemas.microsoft.com/office/drawing/2014/main" id="{FBF26CF9-BE44-AB68-CDFB-A83AC3C36A2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53338" y="257175"/>
            <a:ext cx="5923765" cy="3563588"/>
          </a:xfrm>
        </p:spPr>
      </p:pic>
      <p:pic>
        <p:nvPicPr>
          <p:cNvPr id="4" name="Picture 3" descr="A screenshot of a computer&#10;&#10;Description automatically generated">
            <a:extLst>
              <a:ext uri="{FF2B5EF4-FFF2-40B4-BE49-F238E27FC236}">
                <a16:creationId xmlns:a16="http://schemas.microsoft.com/office/drawing/2014/main" id="{2EB47333-10AB-D9E2-F912-DC5201B108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232" y="1431214"/>
            <a:ext cx="6031130" cy="3593586"/>
          </a:xfrm>
          <a:prstGeom prst="rect">
            <a:avLst/>
          </a:prstGeom>
        </p:spPr>
      </p:pic>
    </p:spTree>
    <p:extLst>
      <p:ext uri="{BB962C8B-B14F-4D97-AF65-F5344CB8AC3E}">
        <p14:creationId xmlns:p14="http://schemas.microsoft.com/office/powerpoint/2010/main" val="3231019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fade">
                                      <p:cBhvr>
                                        <p:cTn id="40" dur="500"/>
                                        <p:tgtEl>
                                          <p:spTgt spid="6">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9" end="9"/>
                                            </p:txEl>
                                          </p:spTgt>
                                        </p:tgtEl>
                                        <p:attrNameLst>
                                          <p:attrName>style.visibility</p:attrName>
                                        </p:attrNameLst>
                                      </p:cBhvr>
                                      <p:to>
                                        <p:strVal val="visible"/>
                                      </p:to>
                                    </p:set>
                                    <p:animEffect transition="in" filter="fade">
                                      <p:cBhvr>
                                        <p:cTn id="46" dur="500"/>
                                        <p:tgtEl>
                                          <p:spTgt spid="6">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500"/>
                                        <p:tgtEl>
                                          <p:spTgt spid="11"/>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2" y="100303"/>
            <a:ext cx="11622545" cy="794204"/>
          </a:xfrm>
        </p:spPr>
        <p:txBody>
          <a:bodyPr>
            <a:normAutofit fontScale="90000"/>
          </a:bodyPr>
          <a:lstStyle/>
          <a:p>
            <a:r>
              <a:rPr lang="nl-BE" dirty="0"/>
              <a:t>Hoe gaat dit praktisch in zijn werk (simpele weergave)</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8923" y="1197204"/>
            <a:ext cx="10642157" cy="5052768"/>
          </a:xfrm>
        </p:spPr>
        <p:txBody>
          <a:bodyPr>
            <a:normAutofit/>
          </a:bodyPr>
          <a:lstStyle/>
          <a:p>
            <a:r>
              <a:rPr lang="nl-BE" dirty="0"/>
              <a:t>De gebruiker wil een site bekijken en geeft een webadres in (of klikt op een link, via een zoekengine, …)</a:t>
            </a:r>
          </a:p>
          <a:p>
            <a:r>
              <a:rPr lang="nl-BE" dirty="0"/>
              <a:t>De browser stuurt een http GET commando naar het gevraagde web adres.</a:t>
            </a:r>
          </a:p>
          <a:p>
            <a:r>
              <a:rPr lang="nl-BE" dirty="0"/>
              <a:t>De browser ontleedt dit commando, de achterliggende code (ASP, PHP, Node,…) verzamelt alle benodigde onderdelen (scripts, html </a:t>
            </a:r>
            <a:r>
              <a:rPr lang="nl-BE" dirty="0" err="1"/>
              <a:t>layout</a:t>
            </a:r>
            <a:r>
              <a:rPr lang="nl-BE" dirty="0"/>
              <a:t>, </a:t>
            </a:r>
            <a:r>
              <a:rPr lang="nl-BE" dirty="0" err="1"/>
              <a:t>css</a:t>
            </a:r>
            <a:r>
              <a:rPr lang="nl-BE" dirty="0"/>
              <a:t> </a:t>
            </a:r>
            <a:r>
              <a:rPr lang="nl-BE" dirty="0" err="1"/>
              <a:t>stylesheet</a:t>
            </a:r>
            <a:r>
              <a:rPr lang="nl-BE" dirty="0"/>
              <a:t>, data van database of andere bronnen, foto’s) en zendt dit terug naar de vrager.</a:t>
            </a:r>
          </a:p>
          <a:p>
            <a:r>
              <a:rPr lang="nl-BE" dirty="0"/>
              <a:t>De browser ontvangt de data en verwerkt de ontvangen data tot een logisch geheel, onze site</a:t>
            </a:r>
          </a:p>
        </p:txBody>
      </p:sp>
    </p:spTree>
    <p:extLst>
      <p:ext uri="{BB962C8B-B14F-4D97-AF65-F5344CB8AC3E}">
        <p14:creationId xmlns:p14="http://schemas.microsoft.com/office/powerpoint/2010/main" val="860122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3" y="111196"/>
            <a:ext cx="10515600" cy="794204"/>
          </a:xfrm>
        </p:spPr>
        <p:txBody>
          <a:bodyPr/>
          <a:lstStyle/>
          <a:p>
            <a:r>
              <a:rPr lang="nl-BE" dirty="0"/>
              <a:t>Hoe werkt een web </a:t>
            </a:r>
            <a:r>
              <a:rPr lang="nl-BE" dirty="0" err="1"/>
              <a:t>request</a:t>
            </a:r>
            <a:r>
              <a:rPr lang="nl-BE" dirty="0"/>
              <a:t>?</a:t>
            </a:r>
          </a:p>
        </p:txBody>
      </p:sp>
      <p:pic>
        <p:nvPicPr>
          <p:cNvPr id="5" name="Content Placeholder 4">
            <a:extLst>
              <a:ext uri="{FF2B5EF4-FFF2-40B4-BE49-F238E27FC236}">
                <a16:creationId xmlns:a16="http://schemas.microsoft.com/office/drawing/2014/main" id="{F440789F-178E-4646-A22C-53FA4B47A2E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2831271"/>
            <a:ext cx="2894512" cy="2401129"/>
          </a:xfrm>
          <a:prstGeom prst="rect">
            <a:avLst/>
          </a:prstGeom>
        </p:spPr>
      </p:pic>
      <p:pic>
        <p:nvPicPr>
          <p:cNvPr id="11" name="Picture 10">
            <a:extLst>
              <a:ext uri="{FF2B5EF4-FFF2-40B4-BE49-F238E27FC236}">
                <a16:creationId xmlns:a16="http://schemas.microsoft.com/office/drawing/2014/main" id="{9B4F3C67-AF23-4FB1-97FC-B6621061A6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2645" y="3409441"/>
            <a:ext cx="1169035" cy="1169035"/>
          </a:xfrm>
          <a:prstGeom prst="rect">
            <a:avLst/>
          </a:prstGeom>
        </p:spPr>
      </p:pic>
      <p:pic>
        <p:nvPicPr>
          <p:cNvPr id="13" name="Picture 12">
            <a:extLst>
              <a:ext uri="{FF2B5EF4-FFF2-40B4-BE49-F238E27FC236}">
                <a16:creationId xmlns:a16="http://schemas.microsoft.com/office/drawing/2014/main" id="{A2D77ACF-9199-4674-B206-386172471F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2645" y="3415788"/>
            <a:ext cx="1169035" cy="1169035"/>
          </a:xfrm>
          <a:prstGeom prst="rect">
            <a:avLst/>
          </a:prstGeom>
        </p:spPr>
      </p:pic>
      <p:pic>
        <p:nvPicPr>
          <p:cNvPr id="14" name="Picture 13">
            <a:extLst>
              <a:ext uri="{FF2B5EF4-FFF2-40B4-BE49-F238E27FC236}">
                <a16:creationId xmlns:a16="http://schemas.microsoft.com/office/drawing/2014/main" id="{865D0388-8CC0-4038-98A7-C79D4FD4E3A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954980" y="2561400"/>
            <a:ext cx="2570348" cy="2636381"/>
          </a:xfrm>
          <a:prstGeom prst="rect">
            <a:avLst/>
          </a:prstGeom>
        </p:spPr>
      </p:pic>
      <p:pic>
        <p:nvPicPr>
          <p:cNvPr id="15" name="Picture 14">
            <a:extLst>
              <a:ext uri="{FF2B5EF4-FFF2-40B4-BE49-F238E27FC236}">
                <a16:creationId xmlns:a16="http://schemas.microsoft.com/office/drawing/2014/main" id="{18841E74-0697-41AC-BD27-C88DC92B158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538447" y="4859645"/>
            <a:ext cx="2171778" cy="1807890"/>
          </a:xfrm>
          <a:prstGeom prst="rect">
            <a:avLst/>
          </a:prstGeom>
        </p:spPr>
      </p:pic>
      <p:pic>
        <p:nvPicPr>
          <p:cNvPr id="16" name="Picture 15">
            <a:extLst>
              <a:ext uri="{FF2B5EF4-FFF2-40B4-BE49-F238E27FC236}">
                <a16:creationId xmlns:a16="http://schemas.microsoft.com/office/drawing/2014/main" id="{1D584F39-B23F-463D-9B64-8CD493F0534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538447" y="690173"/>
            <a:ext cx="1725241" cy="2725616"/>
          </a:xfrm>
          <a:prstGeom prst="rect">
            <a:avLst/>
          </a:prstGeom>
        </p:spPr>
      </p:pic>
      <p:sp>
        <p:nvSpPr>
          <p:cNvPr id="17" name="Rectangle 16">
            <a:extLst>
              <a:ext uri="{FF2B5EF4-FFF2-40B4-BE49-F238E27FC236}">
                <a16:creationId xmlns:a16="http://schemas.microsoft.com/office/drawing/2014/main" id="{E37D3116-BAC6-42AE-A987-5F759E088C49}"/>
              </a:ext>
            </a:extLst>
          </p:cNvPr>
          <p:cNvSpPr/>
          <p:nvPr/>
        </p:nvSpPr>
        <p:spPr>
          <a:xfrm>
            <a:off x="9855200" y="3732636"/>
            <a:ext cx="1179196" cy="71120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ASP.NET,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PHP, …</a:t>
            </a:r>
          </a:p>
        </p:txBody>
      </p:sp>
      <p:sp>
        <p:nvSpPr>
          <p:cNvPr id="20" name="Cube 19">
            <a:extLst>
              <a:ext uri="{FF2B5EF4-FFF2-40B4-BE49-F238E27FC236}">
                <a16:creationId xmlns:a16="http://schemas.microsoft.com/office/drawing/2014/main" id="{1AED725A-6A8F-4243-86CB-3AA37CEAAA9B}"/>
              </a:ext>
            </a:extLst>
          </p:cNvPr>
          <p:cNvSpPr/>
          <p:nvPr/>
        </p:nvSpPr>
        <p:spPr>
          <a:xfrm>
            <a:off x="6808278" y="3409441"/>
            <a:ext cx="1169035" cy="721360"/>
          </a:xfrm>
          <a:prstGeom prst="cube">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Http</a:t>
            </a:r>
          </a:p>
        </p:txBody>
      </p:sp>
      <p:pic>
        <p:nvPicPr>
          <p:cNvPr id="25" name="Picture 24">
            <a:extLst>
              <a:ext uri="{FF2B5EF4-FFF2-40B4-BE49-F238E27FC236}">
                <a16:creationId xmlns:a16="http://schemas.microsoft.com/office/drawing/2014/main" id="{65FB6407-9E62-462C-8F53-573F85AD1B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60734" y="4964737"/>
            <a:ext cx="488187" cy="732280"/>
          </a:xfrm>
          <a:prstGeom prst="rect">
            <a:avLst/>
          </a:prstGeom>
        </p:spPr>
      </p:pic>
      <p:pic>
        <p:nvPicPr>
          <p:cNvPr id="27" name="Picture 26">
            <a:extLst>
              <a:ext uri="{FF2B5EF4-FFF2-40B4-BE49-F238E27FC236}">
                <a16:creationId xmlns:a16="http://schemas.microsoft.com/office/drawing/2014/main" id="{366E9601-8AFC-4919-9C89-55C8146927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33446" y="4886430"/>
            <a:ext cx="622703" cy="622703"/>
          </a:xfrm>
          <a:prstGeom prst="rect">
            <a:avLst/>
          </a:prstGeom>
        </p:spPr>
      </p:pic>
      <p:pic>
        <p:nvPicPr>
          <p:cNvPr id="29" name="Picture 28">
            <a:extLst>
              <a:ext uri="{FF2B5EF4-FFF2-40B4-BE49-F238E27FC236}">
                <a16:creationId xmlns:a16="http://schemas.microsoft.com/office/drawing/2014/main" id="{0DB0AB3D-D714-4774-9D86-780272DA453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24387" y="4972375"/>
            <a:ext cx="622703" cy="622703"/>
          </a:xfrm>
          <a:prstGeom prst="rect">
            <a:avLst/>
          </a:prstGeom>
        </p:spPr>
      </p:pic>
      <p:sp>
        <p:nvSpPr>
          <p:cNvPr id="33" name="Speech Bubble: Oval 32">
            <a:extLst>
              <a:ext uri="{FF2B5EF4-FFF2-40B4-BE49-F238E27FC236}">
                <a16:creationId xmlns:a16="http://schemas.microsoft.com/office/drawing/2014/main" id="{BCDAD238-3FCE-4521-953D-F81021B14EBD}"/>
              </a:ext>
            </a:extLst>
          </p:cNvPr>
          <p:cNvSpPr/>
          <p:nvPr/>
        </p:nvSpPr>
        <p:spPr>
          <a:xfrm>
            <a:off x="979028" y="2635313"/>
            <a:ext cx="2785620" cy="563032"/>
          </a:xfrm>
          <a:prstGeom prst="wedgeEllipseCallout">
            <a:avLst>
              <a:gd name="adj1" fmla="val -17454"/>
              <a:gd name="adj2" fmla="val 677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rPr>
              <a:t>http://www.Flupperdots.com</a:t>
            </a:r>
          </a:p>
        </p:txBody>
      </p:sp>
      <p:sp>
        <p:nvSpPr>
          <p:cNvPr id="34" name="Cube 33">
            <a:extLst>
              <a:ext uri="{FF2B5EF4-FFF2-40B4-BE49-F238E27FC236}">
                <a16:creationId xmlns:a16="http://schemas.microsoft.com/office/drawing/2014/main" id="{19BE58B9-C923-463A-87CA-868CBBA2C901}"/>
              </a:ext>
            </a:extLst>
          </p:cNvPr>
          <p:cNvSpPr/>
          <p:nvPr/>
        </p:nvSpPr>
        <p:spPr>
          <a:xfrm>
            <a:off x="6801858" y="3477849"/>
            <a:ext cx="1169035" cy="721360"/>
          </a:xfrm>
          <a:prstGeom prst="cube">
            <a:avLst/>
          </a:prstGeom>
          <a:solidFill>
            <a:schemeClr val="accent2">
              <a:lumMod val="75000"/>
            </a:schemeClr>
          </a:solidFill>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JS</a:t>
            </a:r>
          </a:p>
        </p:txBody>
      </p:sp>
      <p:sp>
        <p:nvSpPr>
          <p:cNvPr id="35" name="Flowchart: Magnetic Disk 34">
            <a:extLst>
              <a:ext uri="{FF2B5EF4-FFF2-40B4-BE49-F238E27FC236}">
                <a16:creationId xmlns:a16="http://schemas.microsoft.com/office/drawing/2014/main" id="{6500EA64-F2DB-4CBC-89C1-173F1C329EC5}"/>
              </a:ext>
            </a:extLst>
          </p:cNvPr>
          <p:cNvSpPr/>
          <p:nvPr/>
        </p:nvSpPr>
        <p:spPr>
          <a:xfrm>
            <a:off x="10018396" y="1640488"/>
            <a:ext cx="1016000" cy="46725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37" name="Cube 36">
            <a:extLst>
              <a:ext uri="{FF2B5EF4-FFF2-40B4-BE49-F238E27FC236}">
                <a16:creationId xmlns:a16="http://schemas.microsoft.com/office/drawing/2014/main" id="{24D246A6-E794-4A77-8431-E6852B3B91F6}"/>
              </a:ext>
            </a:extLst>
          </p:cNvPr>
          <p:cNvSpPr/>
          <p:nvPr/>
        </p:nvSpPr>
        <p:spPr>
          <a:xfrm>
            <a:off x="6819534" y="3443717"/>
            <a:ext cx="1169035" cy="721360"/>
          </a:xfrm>
          <a:prstGeom prst="cube">
            <a:avLst/>
          </a:prstGeom>
          <a:solidFill>
            <a:schemeClr val="accent6">
              <a:lumMod val="40000"/>
              <a:lumOff val="60000"/>
            </a:schemeClr>
          </a:solidFill>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CSS</a:t>
            </a:r>
          </a:p>
        </p:txBody>
      </p:sp>
      <p:sp>
        <p:nvSpPr>
          <p:cNvPr id="41" name="Flowchart: Magnetic Disk 40">
            <a:extLst>
              <a:ext uri="{FF2B5EF4-FFF2-40B4-BE49-F238E27FC236}">
                <a16:creationId xmlns:a16="http://schemas.microsoft.com/office/drawing/2014/main" id="{81FCE1AA-6279-4625-ABDA-0E3BF4892C68}"/>
              </a:ext>
            </a:extLst>
          </p:cNvPr>
          <p:cNvSpPr/>
          <p:nvPr/>
        </p:nvSpPr>
        <p:spPr>
          <a:xfrm>
            <a:off x="10035738" y="1628158"/>
            <a:ext cx="1016000" cy="46725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42" name="Flowchart: Magnetic Disk 41">
            <a:extLst>
              <a:ext uri="{FF2B5EF4-FFF2-40B4-BE49-F238E27FC236}">
                <a16:creationId xmlns:a16="http://schemas.microsoft.com/office/drawing/2014/main" id="{F8C1AD6D-8ED4-45CD-B5F6-DC14F09A809E}"/>
              </a:ext>
            </a:extLst>
          </p:cNvPr>
          <p:cNvSpPr/>
          <p:nvPr/>
        </p:nvSpPr>
        <p:spPr>
          <a:xfrm>
            <a:off x="10053080" y="1652818"/>
            <a:ext cx="1016000" cy="46725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43" name="Cube 42">
            <a:extLst>
              <a:ext uri="{FF2B5EF4-FFF2-40B4-BE49-F238E27FC236}">
                <a16:creationId xmlns:a16="http://schemas.microsoft.com/office/drawing/2014/main" id="{EF923A0D-C607-475F-B169-18E80A7A8B46}"/>
              </a:ext>
            </a:extLst>
          </p:cNvPr>
          <p:cNvSpPr/>
          <p:nvPr/>
        </p:nvSpPr>
        <p:spPr>
          <a:xfrm>
            <a:off x="6808278" y="3429000"/>
            <a:ext cx="1169035" cy="721360"/>
          </a:xfrm>
          <a:prstGeom prst="cube">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Http</a:t>
            </a:r>
          </a:p>
        </p:txBody>
      </p:sp>
      <p:sp>
        <p:nvSpPr>
          <p:cNvPr id="44" name="Cube 43">
            <a:extLst>
              <a:ext uri="{FF2B5EF4-FFF2-40B4-BE49-F238E27FC236}">
                <a16:creationId xmlns:a16="http://schemas.microsoft.com/office/drawing/2014/main" id="{ED72E0B8-8C5D-447F-97A2-73BD1C7C86E0}"/>
              </a:ext>
            </a:extLst>
          </p:cNvPr>
          <p:cNvSpPr/>
          <p:nvPr/>
        </p:nvSpPr>
        <p:spPr>
          <a:xfrm>
            <a:off x="6819533" y="3409691"/>
            <a:ext cx="1169035" cy="721360"/>
          </a:xfrm>
          <a:prstGeom prst="cube">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a:t>
            </a:r>
          </a:p>
        </p:txBody>
      </p:sp>
      <p:sp>
        <p:nvSpPr>
          <p:cNvPr id="45" name="Cube 44">
            <a:extLst>
              <a:ext uri="{FF2B5EF4-FFF2-40B4-BE49-F238E27FC236}">
                <a16:creationId xmlns:a16="http://schemas.microsoft.com/office/drawing/2014/main" id="{2BA9A89A-DB02-4B6B-8573-BE18CB788EDB}"/>
              </a:ext>
            </a:extLst>
          </p:cNvPr>
          <p:cNvSpPr/>
          <p:nvPr/>
        </p:nvSpPr>
        <p:spPr>
          <a:xfrm>
            <a:off x="6806177" y="3473883"/>
            <a:ext cx="1169035" cy="721360"/>
          </a:xfrm>
          <a:prstGeom prst="cube">
            <a:avLst/>
          </a:prstGeom>
          <a:solidFill>
            <a:schemeClr val="accent6">
              <a:lumMod val="40000"/>
              <a:lumOff val="60000"/>
            </a:schemeClr>
          </a:solidFill>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CSS</a:t>
            </a:r>
          </a:p>
        </p:txBody>
      </p:sp>
      <p:sp>
        <p:nvSpPr>
          <p:cNvPr id="32" name="Cloud 31">
            <a:extLst>
              <a:ext uri="{FF2B5EF4-FFF2-40B4-BE49-F238E27FC236}">
                <a16:creationId xmlns:a16="http://schemas.microsoft.com/office/drawing/2014/main" id="{E10EE0B3-7A3F-43F0-A40C-1E33144E208F}"/>
              </a:ext>
            </a:extLst>
          </p:cNvPr>
          <p:cNvSpPr/>
          <p:nvPr/>
        </p:nvSpPr>
        <p:spPr>
          <a:xfrm>
            <a:off x="3978293" y="1652819"/>
            <a:ext cx="1676074" cy="3912684"/>
          </a:xfrm>
          <a:prstGeom prst="cloud">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416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childTnLst>
                          </p:cTn>
                        </p:par>
                        <p:par>
                          <p:cTn id="31" fill="hold">
                            <p:stCondLst>
                              <p:cond delay="500"/>
                            </p:stCondLst>
                            <p:childTnLst>
                              <p:par>
                                <p:cTn id="32" presetID="42" presetClass="path" presetSubtype="0" accel="50000" decel="50000" fill="hold" grpId="1" nodeType="afterEffect">
                                  <p:stCondLst>
                                    <p:cond delay="0"/>
                                  </p:stCondLst>
                                  <p:childTnLst>
                                    <p:animMotion origin="layout" path="M -1.25E-6 -1.48148E-6 L 0.46641 0.08218 " pathEditMode="relative" rAng="0" ptsTypes="AA">
                                      <p:cBhvr>
                                        <p:cTn id="33" dur="2000" fill="hold"/>
                                        <p:tgtEl>
                                          <p:spTgt spid="33"/>
                                        </p:tgtEl>
                                        <p:attrNameLst>
                                          <p:attrName>ppt_x</p:attrName>
                                          <p:attrName>ppt_y</p:attrName>
                                        </p:attrNameLst>
                                      </p:cBhvr>
                                      <p:rCtr x="23320" y="4097"/>
                                    </p:animMotion>
                                  </p:childTnLst>
                                </p:cTn>
                              </p:par>
                              <p:par>
                                <p:cTn id="34" presetID="10" presetClass="exit" presetSubtype="0" fill="hold" grpId="2" nodeType="withEffect">
                                  <p:stCondLst>
                                    <p:cond delay="2750"/>
                                  </p:stCondLst>
                                  <p:childTnLst>
                                    <p:animEffect transition="out" filter="fade">
                                      <p:cBhvr>
                                        <p:cTn id="35" dur="500"/>
                                        <p:tgtEl>
                                          <p:spTgt spid="33"/>
                                        </p:tgtEl>
                                      </p:cBhvr>
                                    </p:animEffect>
                                    <p:set>
                                      <p:cBhvr>
                                        <p:cTn id="36" dur="1" fill="hold">
                                          <p:stCondLst>
                                            <p:cond delay="499"/>
                                          </p:stCondLst>
                                        </p:cTn>
                                        <p:tgtEl>
                                          <p:spTgt spid="33"/>
                                        </p:tgtEl>
                                        <p:attrNameLst>
                                          <p:attrName>style.visibility</p:attrName>
                                        </p:attrNameLst>
                                      </p:cBhvr>
                                      <p:to>
                                        <p:strVal val="hidden"/>
                                      </p:to>
                                    </p:set>
                                  </p:childTnLst>
                                </p:cTn>
                              </p:par>
                            </p:childTnLst>
                          </p:cTn>
                        </p:par>
                        <p:par>
                          <p:cTn id="37" fill="hold">
                            <p:stCondLst>
                              <p:cond delay="3750"/>
                            </p:stCondLst>
                            <p:childTnLst>
                              <p:par>
                                <p:cTn id="38" presetID="1" presetClass="entr" presetSubtype="0" fill="hold" nodeType="afterEffect">
                                  <p:stCondLst>
                                    <p:cond delay="0"/>
                                  </p:stCondLst>
                                  <p:childTnLst>
                                    <p:set>
                                      <p:cBhvr>
                                        <p:cTn id="39" dur="1" fill="hold">
                                          <p:stCondLst>
                                            <p:cond delay="0"/>
                                          </p:stCondLst>
                                        </p:cTn>
                                        <p:tgtEl>
                                          <p:spTgt spid="11"/>
                                        </p:tgtEl>
                                        <p:attrNameLst>
                                          <p:attrName>style.visibility</p:attrName>
                                        </p:attrNameLst>
                                      </p:cBhvr>
                                      <p:to>
                                        <p:strVal val="visible"/>
                                      </p:to>
                                    </p:set>
                                  </p:childTnLst>
                                </p:cTn>
                              </p:par>
                              <p:par>
                                <p:cTn id="40" presetID="1" presetClass="exit" presetSubtype="0" fill="hold" nodeType="withEffect">
                                  <p:stCondLst>
                                    <p:cond delay="2750"/>
                                  </p:stCondLst>
                                  <p:childTnLst>
                                    <p:set>
                                      <p:cBhvr>
                                        <p:cTn id="41" dur="1" fill="hold">
                                          <p:stCondLst>
                                            <p:cond delay="0"/>
                                          </p:stCondLst>
                                        </p:cTn>
                                        <p:tgtEl>
                                          <p:spTgt spid="13"/>
                                        </p:tgtEl>
                                        <p:attrNameLst>
                                          <p:attrName>style.visibility</p:attrName>
                                        </p:attrNameLst>
                                      </p:cBhvr>
                                      <p:to>
                                        <p:strVal val="hidden"/>
                                      </p:to>
                                    </p:set>
                                  </p:childTnLst>
                                </p:cTn>
                              </p:par>
                            </p:childTnLst>
                          </p:cTn>
                        </p:par>
                        <p:par>
                          <p:cTn id="42" fill="hold">
                            <p:stCondLst>
                              <p:cond delay="6500"/>
                            </p:stCondLst>
                            <p:childTnLst>
                              <p:par>
                                <p:cTn id="43" presetID="10" presetClass="entr" presetSubtype="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childTnLst>
                          </p:cTn>
                        </p:par>
                        <p:par>
                          <p:cTn id="46" fill="hold">
                            <p:stCondLst>
                              <p:cond delay="7000"/>
                            </p:stCondLst>
                            <p:childTnLst>
                              <p:par>
                                <p:cTn id="47" presetID="43" presetClass="path" presetSubtype="0" accel="50000" decel="50000" fill="hold" grpId="1" nodeType="afterEffect">
                                  <p:stCondLst>
                                    <p:cond delay="0"/>
                                  </p:stCondLst>
                                  <p:childTnLst>
                                    <p:animMotion origin="layout" path="M -1.45833E-6 1.85185E-6 L -0.07161 1.85185E-6 C -0.10364 1.85185E-6 -0.1431 0.08426 -0.1431 0.15324 L -0.1431 0.30648 " pathEditMode="relative" rAng="0" ptsTypes="AAAA">
                                      <p:cBhvr>
                                        <p:cTn id="48" dur="2000" fill="hold"/>
                                        <p:tgtEl>
                                          <p:spTgt spid="35"/>
                                        </p:tgtEl>
                                        <p:attrNameLst>
                                          <p:attrName>ppt_x</p:attrName>
                                          <p:attrName>ppt_y</p:attrName>
                                        </p:attrNameLst>
                                      </p:cBhvr>
                                      <p:rCtr x="-7161" y="15324"/>
                                    </p:animMotion>
                                  </p:childTnLst>
                                </p:cTn>
                              </p:par>
                            </p:childTnLst>
                          </p:cTn>
                        </p:par>
                        <p:par>
                          <p:cTn id="49" fill="hold">
                            <p:stCondLst>
                              <p:cond delay="9000"/>
                            </p:stCondLst>
                            <p:childTnLst>
                              <p:par>
                                <p:cTn id="50" presetID="10" presetClass="entr" presetSubtype="0" fill="hold" grpId="0" nodeType="after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500"/>
                                        <p:tgtEl>
                                          <p:spTgt spid="41"/>
                                        </p:tgtEl>
                                      </p:cBhvr>
                                    </p:animEffect>
                                  </p:childTnLst>
                                </p:cTn>
                              </p:par>
                            </p:childTnLst>
                          </p:cTn>
                        </p:par>
                        <p:par>
                          <p:cTn id="53" fill="hold">
                            <p:stCondLst>
                              <p:cond delay="9500"/>
                            </p:stCondLst>
                            <p:childTnLst>
                              <p:par>
                                <p:cTn id="54" presetID="43" presetClass="path" presetSubtype="0" accel="50000" decel="50000" fill="hold" grpId="1" nodeType="afterEffect">
                                  <p:stCondLst>
                                    <p:cond delay="0"/>
                                  </p:stCondLst>
                                  <p:childTnLst>
                                    <p:animMotion origin="layout" path="M -3.75E-6 2.22222E-6 L -0.07161 2.22222E-6 C -0.10364 2.22222E-6 -0.1431 0.08426 -0.1431 0.15324 L -0.1431 0.30648 " pathEditMode="relative" rAng="0" ptsTypes="AAAA">
                                      <p:cBhvr>
                                        <p:cTn id="55" dur="2000" fill="hold"/>
                                        <p:tgtEl>
                                          <p:spTgt spid="41"/>
                                        </p:tgtEl>
                                        <p:attrNameLst>
                                          <p:attrName>ppt_x</p:attrName>
                                          <p:attrName>ppt_y</p:attrName>
                                        </p:attrNameLst>
                                      </p:cBhvr>
                                      <p:rCtr x="-7161" y="15324"/>
                                    </p:animMotion>
                                  </p:childTnLst>
                                </p:cTn>
                              </p:par>
                            </p:childTnLst>
                          </p:cTn>
                        </p:par>
                        <p:par>
                          <p:cTn id="56" fill="hold">
                            <p:stCondLst>
                              <p:cond delay="11500"/>
                            </p:stCondLst>
                            <p:childTnLst>
                              <p:par>
                                <p:cTn id="57" presetID="10" presetClass="entr" presetSubtype="0"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500"/>
                                        <p:tgtEl>
                                          <p:spTgt spid="42"/>
                                        </p:tgtEl>
                                      </p:cBhvr>
                                    </p:animEffect>
                                  </p:childTnLst>
                                </p:cTn>
                              </p:par>
                            </p:childTnLst>
                          </p:cTn>
                        </p:par>
                        <p:par>
                          <p:cTn id="60" fill="hold">
                            <p:stCondLst>
                              <p:cond delay="12000"/>
                            </p:stCondLst>
                            <p:childTnLst>
                              <p:par>
                                <p:cTn id="61" presetID="43" presetClass="path" presetSubtype="0" accel="50000" decel="50000" fill="hold" grpId="1" nodeType="afterEffect">
                                  <p:stCondLst>
                                    <p:cond delay="0"/>
                                  </p:stCondLst>
                                  <p:childTnLst>
                                    <p:animMotion origin="layout" path="M 3.95833E-6 0 L -0.07162 0 C -0.10365 0 -0.1431 0.08426 -0.1431 0.15324 L -0.1431 0.30648 " pathEditMode="relative" rAng="0" ptsTypes="AAAA">
                                      <p:cBhvr>
                                        <p:cTn id="62" dur="2000" fill="hold"/>
                                        <p:tgtEl>
                                          <p:spTgt spid="42"/>
                                        </p:tgtEl>
                                        <p:attrNameLst>
                                          <p:attrName>ppt_x</p:attrName>
                                          <p:attrName>ppt_y</p:attrName>
                                        </p:attrNameLst>
                                      </p:cBhvr>
                                      <p:rCtr x="-7161" y="15324"/>
                                    </p:animMotion>
                                  </p:childTnLst>
                                </p:cTn>
                              </p:par>
                            </p:childTnLst>
                          </p:cTn>
                        </p:par>
                        <p:par>
                          <p:cTn id="63" fill="hold">
                            <p:stCondLst>
                              <p:cond delay="14000"/>
                            </p:stCondLst>
                            <p:childTnLst>
                              <p:par>
                                <p:cTn id="64" presetID="10" presetClass="exit" presetSubtype="0" fill="hold" grpId="2" nodeType="afterEffect">
                                  <p:stCondLst>
                                    <p:cond delay="0"/>
                                  </p:stCondLst>
                                  <p:childTnLst>
                                    <p:animEffect transition="out" filter="fade">
                                      <p:cBhvr>
                                        <p:cTn id="65" dur="500"/>
                                        <p:tgtEl>
                                          <p:spTgt spid="35"/>
                                        </p:tgtEl>
                                      </p:cBhvr>
                                    </p:animEffect>
                                    <p:set>
                                      <p:cBhvr>
                                        <p:cTn id="66" dur="1" fill="hold">
                                          <p:stCondLst>
                                            <p:cond delay="499"/>
                                          </p:stCondLst>
                                        </p:cTn>
                                        <p:tgtEl>
                                          <p:spTgt spid="35"/>
                                        </p:tgtEl>
                                        <p:attrNameLst>
                                          <p:attrName>style.visibility</p:attrName>
                                        </p:attrNameLst>
                                      </p:cBhvr>
                                      <p:to>
                                        <p:strVal val="hidden"/>
                                      </p:to>
                                    </p:set>
                                  </p:childTnLst>
                                </p:cTn>
                              </p:par>
                              <p:par>
                                <p:cTn id="67" presetID="10" presetClass="exit" presetSubtype="0" fill="hold" grpId="2" nodeType="withEffect">
                                  <p:stCondLst>
                                    <p:cond delay="0"/>
                                  </p:stCondLst>
                                  <p:childTnLst>
                                    <p:animEffect transition="out" filter="fade">
                                      <p:cBhvr>
                                        <p:cTn id="68" dur="500"/>
                                        <p:tgtEl>
                                          <p:spTgt spid="41"/>
                                        </p:tgtEl>
                                      </p:cBhvr>
                                    </p:animEffect>
                                    <p:set>
                                      <p:cBhvr>
                                        <p:cTn id="69" dur="1" fill="hold">
                                          <p:stCondLst>
                                            <p:cond delay="499"/>
                                          </p:stCondLst>
                                        </p:cTn>
                                        <p:tgtEl>
                                          <p:spTgt spid="41"/>
                                        </p:tgtEl>
                                        <p:attrNameLst>
                                          <p:attrName>style.visibility</p:attrName>
                                        </p:attrNameLst>
                                      </p:cBhvr>
                                      <p:to>
                                        <p:strVal val="hidden"/>
                                      </p:to>
                                    </p:set>
                                  </p:childTnLst>
                                </p:cTn>
                              </p:par>
                              <p:par>
                                <p:cTn id="70" presetID="10" presetClass="exit" presetSubtype="0" fill="hold" grpId="2" nodeType="withEffect">
                                  <p:stCondLst>
                                    <p:cond delay="0"/>
                                  </p:stCondLst>
                                  <p:childTnLst>
                                    <p:animEffect transition="out" filter="fade">
                                      <p:cBhvr>
                                        <p:cTn id="71" dur="500"/>
                                        <p:tgtEl>
                                          <p:spTgt spid="42"/>
                                        </p:tgtEl>
                                      </p:cBhvr>
                                    </p:animEffect>
                                    <p:set>
                                      <p:cBhvr>
                                        <p:cTn id="72" dur="1" fill="hold">
                                          <p:stCondLst>
                                            <p:cond delay="499"/>
                                          </p:stCondLst>
                                        </p:cTn>
                                        <p:tgtEl>
                                          <p:spTgt spid="42"/>
                                        </p:tgtEl>
                                        <p:attrNameLst>
                                          <p:attrName>style.visibility</p:attrName>
                                        </p:attrNameLst>
                                      </p:cBhvr>
                                      <p:to>
                                        <p:strVal val="hidden"/>
                                      </p:to>
                                    </p:set>
                                  </p:childTnLst>
                                </p:cTn>
                              </p:par>
                            </p:childTnLst>
                          </p:cTn>
                        </p:par>
                        <p:par>
                          <p:cTn id="73" fill="hold">
                            <p:stCondLst>
                              <p:cond delay="14500"/>
                            </p:stCondLst>
                            <p:childTnLst>
                              <p:par>
                                <p:cTn id="74" presetID="1" presetClass="exit" presetSubtype="0" fill="hold" nodeType="afterEffect">
                                  <p:stCondLst>
                                    <p:cond delay="0"/>
                                  </p:stCondLst>
                                  <p:childTnLst>
                                    <p:set>
                                      <p:cBhvr>
                                        <p:cTn id="75" dur="1" fill="hold">
                                          <p:stCondLst>
                                            <p:cond delay="0"/>
                                          </p:stCondLst>
                                        </p:cTn>
                                        <p:tgtEl>
                                          <p:spTgt spid="11"/>
                                        </p:tgtEl>
                                        <p:attrNameLst>
                                          <p:attrName>style.visibility</p:attrName>
                                        </p:attrNameLst>
                                      </p:cBhvr>
                                      <p:to>
                                        <p:strVal val="hidden"/>
                                      </p:to>
                                    </p:set>
                                  </p:childTnLst>
                                </p:cTn>
                              </p:par>
                              <p:par>
                                <p:cTn id="76" presetID="1" presetClass="entr" presetSubtype="0" fill="hold" nodeType="withEffect">
                                  <p:stCondLst>
                                    <p:cond delay="0"/>
                                  </p:stCondLst>
                                  <p:childTnLst>
                                    <p:set>
                                      <p:cBhvr>
                                        <p:cTn id="77" dur="1" fill="hold">
                                          <p:stCondLst>
                                            <p:cond delay="0"/>
                                          </p:stCondLst>
                                        </p:cTn>
                                        <p:tgtEl>
                                          <p:spTgt spid="13"/>
                                        </p:tgtEl>
                                        <p:attrNameLst>
                                          <p:attrName>style.visibility</p:attrName>
                                        </p:attrNameLst>
                                      </p:cBhvr>
                                      <p:to>
                                        <p:strVal val="visible"/>
                                      </p:to>
                                    </p:set>
                                  </p:childTnLst>
                                </p:cTn>
                              </p:par>
                            </p:childTnLst>
                          </p:cTn>
                        </p:par>
                        <p:par>
                          <p:cTn id="78" fill="hold">
                            <p:stCondLst>
                              <p:cond delay="14500"/>
                            </p:stCondLst>
                            <p:childTnLst>
                              <p:par>
                                <p:cTn id="79" presetID="14" presetClass="entr" presetSubtype="10" fill="hold" grpId="0" nodeType="after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randombar(horizontal)">
                                      <p:cBhvr>
                                        <p:cTn id="81" dur="500"/>
                                        <p:tgtEl>
                                          <p:spTgt spid="20"/>
                                        </p:tgtEl>
                                      </p:cBhvr>
                                    </p:animEffect>
                                  </p:childTnLst>
                                </p:cTn>
                              </p:par>
                            </p:childTnLst>
                          </p:cTn>
                        </p:par>
                        <p:par>
                          <p:cTn id="82" fill="hold">
                            <p:stCondLst>
                              <p:cond delay="15000"/>
                            </p:stCondLst>
                            <p:childTnLst>
                              <p:par>
                                <p:cTn id="83" presetID="35" presetClass="path" presetSubtype="0" accel="50000" decel="50000" fill="hold" grpId="1" nodeType="afterEffect">
                                  <p:stCondLst>
                                    <p:cond delay="0"/>
                                  </p:stCondLst>
                                  <p:childTnLst>
                                    <p:animMotion origin="layout" path="M -2.08333E-7 1.48148E-6 L -0.45391 -0.04375 " pathEditMode="relative" rAng="0" ptsTypes="AA">
                                      <p:cBhvr>
                                        <p:cTn id="84" dur="2000" fill="hold"/>
                                        <p:tgtEl>
                                          <p:spTgt spid="20"/>
                                        </p:tgtEl>
                                        <p:attrNameLst>
                                          <p:attrName>ppt_x</p:attrName>
                                          <p:attrName>ppt_y</p:attrName>
                                        </p:attrNameLst>
                                      </p:cBhvr>
                                      <p:rCtr x="-22695" y="-2199"/>
                                    </p:animMotion>
                                  </p:childTnLst>
                                </p:cTn>
                              </p:par>
                              <p:par>
                                <p:cTn id="85" presetID="10" presetClass="exit" presetSubtype="0" fill="hold" grpId="2" nodeType="withEffect">
                                  <p:stCondLst>
                                    <p:cond delay="2500"/>
                                  </p:stCondLst>
                                  <p:childTnLst>
                                    <p:animEffect transition="out" filter="fade">
                                      <p:cBhvr>
                                        <p:cTn id="86" dur="500"/>
                                        <p:tgtEl>
                                          <p:spTgt spid="20"/>
                                        </p:tgtEl>
                                      </p:cBhvr>
                                    </p:animEffect>
                                    <p:set>
                                      <p:cBhvr>
                                        <p:cTn id="87" dur="1" fill="hold">
                                          <p:stCondLst>
                                            <p:cond delay="499"/>
                                          </p:stCondLst>
                                        </p:cTn>
                                        <p:tgtEl>
                                          <p:spTgt spid="20"/>
                                        </p:tgtEl>
                                        <p:attrNameLst>
                                          <p:attrName>style.visibility</p:attrName>
                                        </p:attrNameLst>
                                      </p:cBhvr>
                                      <p:to>
                                        <p:strVal val="hidden"/>
                                      </p:to>
                                    </p:set>
                                  </p:childTnLst>
                                </p:cTn>
                              </p:par>
                            </p:childTnLst>
                          </p:cTn>
                        </p:par>
                        <p:par>
                          <p:cTn id="88" fill="hold">
                            <p:stCondLst>
                              <p:cond delay="18000"/>
                            </p:stCondLst>
                            <p:childTnLst>
                              <p:par>
                                <p:cTn id="89" presetID="14" presetClass="entr" presetSubtype="10" fill="hold" grpId="0" nodeType="afterEffect">
                                  <p:stCondLst>
                                    <p:cond delay="0"/>
                                  </p:stCondLst>
                                  <p:childTnLst>
                                    <p:set>
                                      <p:cBhvr>
                                        <p:cTn id="90" dur="1" fill="hold">
                                          <p:stCondLst>
                                            <p:cond delay="0"/>
                                          </p:stCondLst>
                                        </p:cTn>
                                        <p:tgtEl>
                                          <p:spTgt spid="43"/>
                                        </p:tgtEl>
                                        <p:attrNameLst>
                                          <p:attrName>style.visibility</p:attrName>
                                        </p:attrNameLst>
                                      </p:cBhvr>
                                      <p:to>
                                        <p:strVal val="visible"/>
                                      </p:to>
                                    </p:set>
                                    <p:animEffect transition="in" filter="randombar(horizontal)">
                                      <p:cBhvr>
                                        <p:cTn id="91" dur="500"/>
                                        <p:tgtEl>
                                          <p:spTgt spid="43"/>
                                        </p:tgtEl>
                                      </p:cBhvr>
                                    </p:animEffect>
                                  </p:childTnLst>
                                </p:cTn>
                              </p:par>
                            </p:childTnLst>
                          </p:cTn>
                        </p:par>
                        <p:par>
                          <p:cTn id="92" fill="hold">
                            <p:stCondLst>
                              <p:cond delay="18500"/>
                            </p:stCondLst>
                            <p:childTnLst>
                              <p:par>
                                <p:cTn id="93" presetID="35" presetClass="path" presetSubtype="0" accel="50000" decel="50000" fill="hold" grpId="1" nodeType="afterEffect">
                                  <p:stCondLst>
                                    <p:cond delay="0"/>
                                  </p:stCondLst>
                                  <p:childTnLst>
                                    <p:animMotion origin="layout" path="M -2.08333E-7 3.7037E-6 L -0.45391 -0.04375 " pathEditMode="relative" rAng="0" ptsTypes="AA">
                                      <p:cBhvr>
                                        <p:cTn id="94" dur="2000" fill="hold"/>
                                        <p:tgtEl>
                                          <p:spTgt spid="43"/>
                                        </p:tgtEl>
                                        <p:attrNameLst>
                                          <p:attrName>ppt_x</p:attrName>
                                          <p:attrName>ppt_y</p:attrName>
                                        </p:attrNameLst>
                                      </p:cBhvr>
                                      <p:rCtr x="-22695" y="-2199"/>
                                    </p:animMotion>
                                  </p:childTnLst>
                                </p:cTn>
                              </p:par>
                              <p:par>
                                <p:cTn id="95" presetID="10" presetClass="exit" presetSubtype="0" fill="hold" grpId="2" nodeType="withEffect">
                                  <p:stCondLst>
                                    <p:cond delay="2500"/>
                                  </p:stCondLst>
                                  <p:childTnLst>
                                    <p:animEffect transition="out" filter="fade">
                                      <p:cBhvr>
                                        <p:cTn id="96" dur="500"/>
                                        <p:tgtEl>
                                          <p:spTgt spid="43"/>
                                        </p:tgtEl>
                                      </p:cBhvr>
                                    </p:animEffect>
                                    <p:set>
                                      <p:cBhvr>
                                        <p:cTn id="97" dur="1" fill="hold">
                                          <p:stCondLst>
                                            <p:cond delay="499"/>
                                          </p:stCondLst>
                                        </p:cTn>
                                        <p:tgtEl>
                                          <p:spTgt spid="43"/>
                                        </p:tgtEl>
                                        <p:attrNameLst>
                                          <p:attrName>style.visibility</p:attrName>
                                        </p:attrNameLst>
                                      </p:cBhvr>
                                      <p:to>
                                        <p:strVal val="hidden"/>
                                      </p:to>
                                    </p:set>
                                  </p:childTnLst>
                                </p:cTn>
                              </p:par>
                            </p:childTnLst>
                          </p:cTn>
                        </p:par>
                        <p:par>
                          <p:cTn id="98" fill="hold">
                            <p:stCondLst>
                              <p:cond delay="21500"/>
                            </p:stCondLst>
                            <p:childTnLst>
                              <p:par>
                                <p:cTn id="99" presetID="14" presetClass="entr" presetSubtype="10" fill="hold" grpId="0" nodeType="afterEffect">
                                  <p:stCondLst>
                                    <p:cond delay="0"/>
                                  </p:stCondLst>
                                  <p:childTnLst>
                                    <p:set>
                                      <p:cBhvr>
                                        <p:cTn id="100" dur="1" fill="hold">
                                          <p:stCondLst>
                                            <p:cond delay="0"/>
                                          </p:stCondLst>
                                        </p:cTn>
                                        <p:tgtEl>
                                          <p:spTgt spid="34"/>
                                        </p:tgtEl>
                                        <p:attrNameLst>
                                          <p:attrName>style.visibility</p:attrName>
                                        </p:attrNameLst>
                                      </p:cBhvr>
                                      <p:to>
                                        <p:strVal val="visible"/>
                                      </p:to>
                                    </p:set>
                                    <p:animEffect transition="in" filter="randombar(horizontal)">
                                      <p:cBhvr>
                                        <p:cTn id="101" dur="500"/>
                                        <p:tgtEl>
                                          <p:spTgt spid="34"/>
                                        </p:tgtEl>
                                      </p:cBhvr>
                                    </p:animEffect>
                                  </p:childTnLst>
                                </p:cTn>
                              </p:par>
                            </p:childTnLst>
                          </p:cTn>
                        </p:par>
                        <p:par>
                          <p:cTn id="102" fill="hold">
                            <p:stCondLst>
                              <p:cond delay="22000"/>
                            </p:stCondLst>
                            <p:childTnLst>
                              <p:par>
                                <p:cTn id="103" presetID="35" presetClass="path" presetSubtype="0" accel="50000" decel="50000" fill="hold" grpId="1" nodeType="afterEffect">
                                  <p:stCondLst>
                                    <p:cond delay="0"/>
                                  </p:stCondLst>
                                  <p:childTnLst>
                                    <p:animMotion origin="layout" path="M 6.25E-7 -2.22222E-6 L -0.45208 -0.0118 " pathEditMode="relative" rAng="0" ptsTypes="AA">
                                      <p:cBhvr>
                                        <p:cTn id="104" dur="2000" fill="hold"/>
                                        <p:tgtEl>
                                          <p:spTgt spid="34"/>
                                        </p:tgtEl>
                                        <p:attrNameLst>
                                          <p:attrName>ppt_x</p:attrName>
                                          <p:attrName>ppt_y</p:attrName>
                                        </p:attrNameLst>
                                      </p:cBhvr>
                                      <p:rCtr x="-22604" y="-602"/>
                                    </p:animMotion>
                                  </p:childTnLst>
                                </p:cTn>
                              </p:par>
                              <p:par>
                                <p:cTn id="105" presetID="10" presetClass="exit" presetSubtype="0" fill="hold" grpId="2" nodeType="withEffect">
                                  <p:stCondLst>
                                    <p:cond delay="2500"/>
                                  </p:stCondLst>
                                  <p:childTnLst>
                                    <p:animEffect transition="out" filter="fade">
                                      <p:cBhvr>
                                        <p:cTn id="106" dur="500"/>
                                        <p:tgtEl>
                                          <p:spTgt spid="34"/>
                                        </p:tgtEl>
                                      </p:cBhvr>
                                    </p:animEffect>
                                    <p:set>
                                      <p:cBhvr>
                                        <p:cTn id="107" dur="1" fill="hold">
                                          <p:stCondLst>
                                            <p:cond delay="499"/>
                                          </p:stCondLst>
                                        </p:cTn>
                                        <p:tgtEl>
                                          <p:spTgt spid="34"/>
                                        </p:tgtEl>
                                        <p:attrNameLst>
                                          <p:attrName>style.visibility</p:attrName>
                                        </p:attrNameLst>
                                      </p:cBhvr>
                                      <p:to>
                                        <p:strVal val="hidden"/>
                                      </p:to>
                                    </p:set>
                                  </p:childTnLst>
                                </p:cTn>
                              </p:par>
                            </p:childTnLst>
                          </p:cTn>
                        </p:par>
                        <p:par>
                          <p:cTn id="108" fill="hold">
                            <p:stCondLst>
                              <p:cond delay="25000"/>
                            </p:stCondLst>
                            <p:childTnLst>
                              <p:par>
                                <p:cTn id="109" presetID="14" presetClass="entr" presetSubtype="10" fill="hold" grpId="0" nodeType="afterEffect">
                                  <p:stCondLst>
                                    <p:cond delay="0"/>
                                  </p:stCondLst>
                                  <p:childTnLst>
                                    <p:set>
                                      <p:cBhvr>
                                        <p:cTn id="110" dur="1" fill="hold">
                                          <p:stCondLst>
                                            <p:cond delay="0"/>
                                          </p:stCondLst>
                                        </p:cTn>
                                        <p:tgtEl>
                                          <p:spTgt spid="44"/>
                                        </p:tgtEl>
                                        <p:attrNameLst>
                                          <p:attrName>style.visibility</p:attrName>
                                        </p:attrNameLst>
                                      </p:cBhvr>
                                      <p:to>
                                        <p:strVal val="visible"/>
                                      </p:to>
                                    </p:set>
                                    <p:animEffect transition="in" filter="randombar(horizontal)">
                                      <p:cBhvr>
                                        <p:cTn id="111" dur="500"/>
                                        <p:tgtEl>
                                          <p:spTgt spid="44"/>
                                        </p:tgtEl>
                                      </p:cBhvr>
                                    </p:animEffect>
                                  </p:childTnLst>
                                </p:cTn>
                              </p:par>
                            </p:childTnLst>
                          </p:cTn>
                        </p:par>
                        <p:par>
                          <p:cTn id="112" fill="hold">
                            <p:stCondLst>
                              <p:cond delay="25500"/>
                            </p:stCondLst>
                            <p:childTnLst>
                              <p:par>
                                <p:cTn id="113" presetID="35" presetClass="path" presetSubtype="0" accel="50000" decel="50000" fill="hold" grpId="1" nodeType="afterEffect">
                                  <p:stCondLst>
                                    <p:cond delay="0"/>
                                  </p:stCondLst>
                                  <p:childTnLst>
                                    <p:animMotion origin="layout" path="M -1.66667E-6 1.48148E-6 L -0.45208 -0.01181 " pathEditMode="relative" rAng="0" ptsTypes="AA">
                                      <p:cBhvr>
                                        <p:cTn id="114" dur="2000" fill="hold"/>
                                        <p:tgtEl>
                                          <p:spTgt spid="44"/>
                                        </p:tgtEl>
                                        <p:attrNameLst>
                                          <p:attrName>ppt_x</p:attrName>
                                          <p:attrName>ppt_y</p:attrName>
                                        </p:attrNameLst>
                                      </p:cBhvr>
                                      <p:rCtr x="-22604" y="-602"/>
                                    </p:animMotion>
                                  </p:childTnLst>
                                </p:cTn>
                              </p:par>
                              <p:par>
                                <p:cTn id="115" presetID="10" presetClass="exit" presetSubtype="0" fill="hold" grpId="2" nodeType="withEffect">
                                  <p:stCondLst>
                                    <p:cond delay="2500"/>
                                  </p:stCondLst>
                                  <p:childTnLst>
                                    <p:animEffect transition="out" filter="fade">
                                      <p:cBhvr>
                                        <p:cTn id="116" dur="500"/>
                                        <p:tgtEl>
                                          <p:spTgt spid="44"/>
                                        </p:tgtEl>
                                      </p:cBhvr>
                                    </p:animEffect>
                                    <p:set>
                                      <p:cBhvr>
                                        <p:cTn id="117" dur="1" fill="hold">
                                          <p:stCondLst>
                                            <p:cond delay="499"/>
                                          </p:stCondLst>
                                        </p:cTn>
                                        <p:tgtEl>
                                          <p:spTgt spid="44"/>
                                        </p:tgtEl>
                                        <p:attrNameLst>
                                          <p:attrName>style.visibility</p:attrName>
                                        </p:attrNameLst>
                                      </p:cBhvr>
                                      <p:to>
                                        <p:strVal val="hidden"/>
                                      </p:to>
                                    </p:set>
                                  </p:childTnLst>
                                </p:cTn>
                              </p:par>
                            </p:childTnLst>
                          </p:cTn>
                        </p:par>
                        <p:par>
                          <p:cTn id="118" fill="hold">
                            <p:stCondLst>
                              <p:cond delay="28500"/>
                            </p:stCondLst>
                            <p:childTnLst>
                              <p:par>
                                <p:cTn id="119" presetID="10" presetClass="entr" presetSubtype="0" fill="hold" grpId="0" nodeType="afterEffect">
                                  <p:stCondLst>
                                    <p:cond delay="0"/>
                                  </p:stCondLst>
                                  <p:childTnLst>
                                    <p:set>
                                      <p:cBhvr>
                                        <p:cTn id="120" dur="1" fill="hold">
                                          <p:stCondLst>
                                            <p:cond delay="0"/>
                                          </p:stCondLst>
                                        </p:cTn>
                                        <p:tgtEl>
                                          <p:spTgt spid="37"/>
                                        </p:tgtEl>
                                        <p:attrNameLst>
                                          <p:attrName>style.visibility</p:attrName>
                                        </p:attrNameLst>
                                      </p:cBhvr>
                                      <p:to>
                                        <p:strVal val="visible"/>
                                      </p:to>
                                    </p:set>
                                    <p:animEffect transition="in" filter="fade">
                                      <p:cBhvr>
                                        <p:cTn id="121" dur="500"/>
                                        <p:tgtEl>
                                          <p:spTgt spid="37"/>
                                        </p:tgtEl>
                                      </p:cBhvr>
                                    </p:animEffect>
                                  </p:childTnLst>
                                </p:cTn>
                              </p:par>
                            </p:childTnLst>
                          </p:cTn>
                        </p:par>
                        <p:par>
                          <p:cTn id="122" fill="hold">
                            <p:stCondLst>
                              <p:cond delay="29000"/>
                            </p:stCondLst>
                            <p:childTnLst>
                              <p:par>
                                <p:cTn id="123" presetID="35" presetClass="path" presetSubtype="0" accel="50000" decel="50000" fill="hold" grpId="1" nodeType="afterEffect">
                                  <p:stCondLst>
                                    <p:cond delay="0"/>
                                  </p:stCondLst>
                                  <p:childTnLst>
                                    <p:animMotion origin="layout" path="M -1.66667E-6 3.7037E-7 L -0.45924 3.7037E-7 " pathEditMode="relative" rAng="0" ptsTypes="AA">
                                      <p:cBhvr>
                                        <p:cTn id="124" dur="2000" fill="hold"/>
                                        <p:tgtEl>
                                          <p:spTgt spid="37"/>
                                        </p:tgtEl>
                                        <p:attrNameLst>
                                          <p:attrName>ppt_x</p:attrName>
                                          <p:attrName>ppt_y</p:attrName>
                                        </p:attrNameLst>
                                      </p:cBhvr>
                                      <p:rCtr x="-22969" y="0"/>
                                    </p:animMotion>
                                  </p:childTnLst>
                                </p:cTn>
                              </p:par>
                              <p:par>
                                <p:cTn id="125" presetID="10" presetClass="exit" presetSubtype="0" fill="hold" grpId="2" nodeType="withEffect">
                                  <p:stCondLst>
                                    <p:cond delay="2250"/>
                                  </p:stCondLst>
                                  <p:childTnLst>
                                    <p:animEffect transition="out" filter="fade">
                                      <p:cBhvr>
                                        <p:cTn id="126" dur="500"/>
                                        <p:tgtEl>
                                          <p:spTgt spid="37"/>
                                        </p:tgtEl>
                                      </p:cBhvr>
                                    </p:animEffect>
                                    <p:set>
                                      <p:cBhvr>
                                        <p:cTn id="127" dur="1" fill="hold">
                                          <p:stCondLst>
                                            <p:cond delay="499"/>
                                          </p:stCondLst>
                                        </p:cTn>
                                        <p:tgtEl>
                                          <p:spTgt spid="37"/>
                                        </p:tgtEl>
                                        <p:attrNameLst>
                                          <p:attrName>style.visibility</p:attrName>
                                        </p:attrNameLst>
                                      </p:cBhvr>
                                      <p:to>
                                        <p:strVal val="hidden"/>
                                      </p:to>
                                    </p:set>
                                  </p:childTnLst>
                                </p:cTn>
                              </p:par>
                            </p:childTnLst>
                          </p:cTn>
                        </p:par>
                        <p:par>
                          <p:cTn id="128" fill="hold">
                            <p:stCondLst>
                              <p:cond delay="31750"/>
                            </p:stCondLst>
                            <p:childTnLst>
                              <p:par>
                                <p:cTn id="129" presetID="10" presetClass="entr" presetSubtype="0" fill="hold" grpId="0" nodeType="afterEffect">
                                  <p:stCondLst>
                                    <p:cond delay="0"/>
                                  </p:stCondLst>
                                  <p:childTnLst>
                                    <p:set>
                                      <p:cBhvr>
                                        <p:cTn id="130" dur="1" fill="hold">
                                          <p:stCondLst>
                                            <p:cond delay="0"/>
                                          </p:stCondLst>
                                        </p:cTn>
                                        <p:tgtEl>
                                          <p:spTgt spid="45"/>
                                        </p:tgtEl>
                                        <p:attrNameLst>
                                          <p:attrName>style.visibility</p:attrName>
                                        </p:attrNameLst>
                                      </p:cBhvr>
                                      <p:to>
                                        <p:strVal val="visible"/>
                                      </p:to>
                                    </p:set>
                                    <p:animEffect transition="in" filter="fade">
                                      <p:cBhvr>
                                        <p:cTn id="131" dur="500"/>
                                        <p:tgtEl>
                                          <p:spTgt spid="45"/>
                                        </p:tgtEl>
                                      </p:cBhvr>
                                    </p:animEffect>
                                  </p:childTnLst>
                                </p:cTn>
                              </p:par>
                              <p:par>
                                <p:cTn id="132" presetID="35" presetClass="path" presetSubtype="0" accel="50000" decel="50000" fill="hold" grpId="1" nodeType="withEffect">
                                  <p:stCondLst>
                                    <p:cond delay="0"/>
                                  </p:stCondLst>
                                  <p:childTnLst>
                                    <p:animMotion origin="layout" path="M 2.08333E-7 2.22222E-6 L -0.45924 2.22222E-6 " pathEditMode="relative" rAng="0" ptsTypes="AA">
                                      <p:cBhvr>
                                        <p:cTn id="133" dur="2000" fill="hold"/>
                                        <p:tgtEl>
                                          <p:spTgt spid="45"/>
                                        </p:tgtEl>
                                        <p:attrNameLst>
                                          <p:attrName>ppt_x</p:attrName>
                                          <p:attrName>ppt_y</p:attrName>
                                        </p:attrNameLst>
                                      </p:cBhvr>
                                      <p:rCtr x="-22969" y="0"/>
                                    </p:animMotion>
                                  </p:childTnLst>
                                </p:cTn>
                              </p:par>
                              <p:par>
                                <p:cTn id="134" presetID="10" presetClass="exit" presetSubtype="0" fill="hold" grpId="2" nodeType="withEffect">
                                  <p:stCondLst>
                                    <p:cond delay="2250"/>
                                  </p:stCondLst>
                                  <p:childTnLst>
                                    <p:animEffect transition="out" filter="fade">
                                      <p:cBhvr>
                                        <p:cTn id="135" dur="500"/>
                                        <p:tgtEl>
                                          <p:spTgt spid="45"/>
                                        </p:tgtEl>
                                      </p:cBhvr>
                                    </p:animEffect>
                                    <p:set>
                                      <p:cBhvr>
                                        <p:cTn id="136" dur="1" fill="hold">
                                          <p:stCondLst>
                                            <p:cond delay="499"/>
                                          </p:stCondLst>
                                        </p:cTn>
                                        <p:tgtEl>
                                          <p:spTgt spid="45"/>
                                        </p:tgtEl>
                                        <p:attrNameLst>
                                          <p:attrName>style.visibility</p:attrName>
                                        </p:attrNameLst>
                                      </p:cBhvr>
                                      <p:to>
                                        <p:strVal val="hidden"/>
                                      </p:to>
                                    </p:set>
                                  </p:childTnLst>
                                </p:cTn>
                              </p:par>
                            </p:childTnLst>
                          </p:cTn>
                        </p:par>
                        <p:par>
                          <p:cTn id="137" fill="hold">
                            <p:stCondLst>
                              <p:cond delay="34500"/>
                            </p:stCondLst>
                            <p:childTnLst>
                              <p:par>
                                <p:cTn id="138" presetID="14" presetClass="entr" presetSubtype="10" fill="hold" nodeType="afterEffect">
                                  <p:stCondLst>
                                    <p:cond delay="0"/>
                                  </p:stCondLst>
                                  <p:childTnLst>
                                    <p:set>
                                      <p:cBhvr>
                                        <p:cTn id="139" dur="1" fill="hold">
                                          <p:stCondLst>
                                            <p:cond delay="0"/>
                                          </p:stCondLst>
                                        </p:cTn>
                                        <p:tgtEl>
                                          <p:spTgt spid="29"/>
                                        </p:tgtEl>
                                        <p:attrNameLst>
                                          <p:attrName>style.visibility</p:attrName>
                                        </p:attrNameLst>
                                      </p:cBhvr>
                                      <p:to>
                                        <p:strVal val="visible"/>
                                      </p:to>
                                    </p:set>
                                    <p:animEffect transition="in" filter="randombar(horizontal)">
                                      <p:cBhvr>
                                        <p:cTn id="140" dur="500"/>
                                        <p:tgtEl>
                                          <p:spTgt spid="29"/>
                                        </p:tgtEl>
                                      </p:cBhvr>
                                    </p:animEffect>
                                  </p:childTnLst>
                                </p:cTn>
                              </p:par>
                            </p:childTnLst>
                          </p:cTn>
                        </p:par>
                        <p:par>
                          <p:cTn id="141" fill="hold">
                            <p:stCondLst>
                              <p:cond delay="35000"/>
                            </p:stCondLst>
                            <p:childTnLst>
                              <p:par>
                                <p:cTn id="142" presetID="0" presetClass="path" presetSubtype="0" accel="50000" decel="50000" fill="hold" nodeType="afterEffect">
                                  <p:stCondLst>
                                    <p:cond delay="0"/>
                                  </p:stCondLst>
                                  <p:childTnLst>
                                    <p:animMotion origin="layout" path="M -0.01068 -0.01921 L -0.01068 -0.01921 C -0.02435 -0.04352 -0.01433 -0.03009 -0.02162 -0.03565 C -0.02266 -0.03657 -0.02383 -0.0375 -0.02487 -0.03866 C -0.02552 -0.04005 -0.02578 -0.0419 -0.02657 -0.04306 C -0.02813 -0.04537 -0.02995 -0.04676 -0.03151 -0.04907 C -0.03269 -0.05046 -0.03373 -0.05208 -0.0349 -0.05347 C -0.03568 -0.0544 -0.03659 -0.05532 -0.03737 -0.05648 C -0.03828 -0.05764 -0.03907 -0.05949 -0.03985 -0.06088 C -0.04063 -0.06204 -0.04167 -0.06273 -0.04245 -0.06389 C -0.04336 -0.06505 -0.04401 -0.0669 -0.04492 -0.06829 C -0.04571 -0.06944 -0.04662 -0.07014 -0.0474 -0.0713 C -0.04922 -0.07407 -0.05013 -0.0787 -0.05235 -0.08009 C -0.05326 -0.08056 -0.05417 -0.08079 -0.05495 -0.08148 C -0.05951 -0.08565 -0.05651 -0.08704 -0.06407 -0.09051 L -0.06745 -0.0919 C -0.06823 -0.09306 -0.06901 -0.09421 -0.06992 -0.09491 C -0.0711 -0.09606 -0.07487 -0.09861 -0.07657 -0.09931 C -0.07774 -0.1 -0.07878 -0.10046 -0.07995 -0.10093 C -0.08477 -0.10648 -0.08008 -0.10162 -0.0849 -0.10532 C -0.08607 -0.10625 -0.08711 -0.10741 -0.08828 -0.10833 C -0.08907 -0.1088 -0.08998 -0.10903 -0.09076 -0.10972 C -0.09167 -0.11065 -0.09232 -0.11181 -0.09323 -0.11273 C -0.09401 -0.11343 -0.09492 -0.11343 -0.09571 -0.11412 C -0.09753 -0.11597 -0.09883 -0.11921 -0.10078 -0.12014 L -0.10404 -0.12153 C -0.1099 -0.1287 -0.10261 -0.11991 -0.1099 -0.12893 C -0.11068 -0.13009 -0.11146 -0.13125 -0.11237 -0.13194 C -0.11341 -0.13287 -0.11459 -0.13287 -0.11576 -0.13356 C -0.11745 -0.13542 -0.11888 -0.13819 -0.12071 -0.13935 C -0.1224 -0.14028 -0.12422 -0.14097 -0.12578 -0.14236 C -0.12683 -0.14329 -0.12787 -0.14444 -0.12904 -0.14537 C -0.13073 -0.14653 -0.13242 -0.14722 -0.13412 -0.14838 L -0.13907 -0.15116 C -0.13985 -0.15185 -0.14076 -0.15208 -0.14154 -0.15278 C -0.14271 -0.1537 -0.14375 -0.15509 -0.14492 -0.15579 C -0.14623 -0.15648 -0.14766 -0.15648 -0.14909 -0.15718 C -0.15078 -0.1581 -0.15235 -0.15926 -0.15404 -0.16018 C -0.15495 -0.16065 -0.15573 -0.16134 -0.15651 -0.16157 L -0.16328 -0.16458 C -0.16433 -0.16505 -0.1655 -0.16551 -0.16654 -0.16597 L -0.17657 -0.17199 L -0.17904 -0.17338 C -0.17995 -0.17407 -0.18073 -0.17454 -0.18151 -0.175 C -0.18269 -0.17546 -0.18386 -0.17593 -0.1849 -0.17639 C -0.18568 -0.17685 -0.18659 -0.17755 -0.18737 -0.17801 C -0.18959 -0.17893 -0.19193 -0.17963 -0.19401 -0.18079 L -0.19909 -0.1838 C -0.19987 -0.18426 -0.20065 -0.18518 -0.20157 -0.18542 L -0.2099 -0.18681 C -0.21068 -0.18727 -0.21159 -0.18796 -0.21237 -0.18819 C -0.21706 -0.18981 -0.22578 -0.19074 -0.22995 -0.1912 C -0.24571 -0.19583 -0.23646 -0.19398 -0.25742 -0.19583 C -0.25873 -0.1963 -0.26016 -0.19676 -0.26159 -0.19722 C -0.2638 -0.19792 -0.26602 -0.19815 -0.26823 -0.19861 L -0.27409 -0.20023 C -0.27578 -0.20069 -0.27735 -0.20093 -0.27904 -0.20162 C -0.28099 -0.20255 -0.28295 -0.2037 -0.2849 -0.20463 C -0.2862 -0.20532 -0.28763 -0.20532 -0.28907 -0.20602 C -0.29076 -0.20694 -0.29232 -0.20833 -0.29401 -0.20903 C -0.29597 -0.20995 -0.29961 -0.21065 -0.30157 -0.21204 C -0.30274 -0.21273 -0.30378 -0.21412 -0.30495 -0.21505 C -0.30795 -0.21713 -0.31302 -0.21736 -0.31576 -0.21806 C -0.31706 -0.21898 -0.31836 -0.22037 -0.31992 -0.22083 C -0.32188 -0.22153 -0.33828 -0.22384 -0.33907 -0.22384 C -0.35378 -0.22477 -0.36849 -0.22477 -0.38321 -0.22546 C -0.38802 -0.22616 -0.39492 -0.22685 -0.39987 -0.22824 C -0.4069 -0.23032 -0.39909 -0.22963 -0.40821 -0.23125 C -0.41485 -0.23241 -0.42149 -0.23333 -0.42826 -0.23426 C -0.43125 -0.23472 -0.43438 -0.23495 -0.43737 -0.23565 C -0.43933 -0.23634 -0.44128 -0.23681 -0.44323 -0.23727 C -0.44675 -0.23796 -0.45039 -0.23819 -0.45404 -0.23866 C -0.45899 -0.23958 -0.46485 -0.24074 -0.46992 -0.24167 C -0.47253 -0.24282 -0.47461 -0.24398 -0.47735 -0.24468 C -0.48308 -0.2463 -0.48581 -0.2463 -0.49154 -0.24768 C -0.49323 -0.24792 -0.49492 -0.24838 -0.49649 -0.24907 C -0.4974 -0.24954 -0.49818 -0.25023 -0.49909 -0.25046 C -0.50039 -0.25116 -0.50183 -0.25162 -0.50326 -0.25208 C -0.50508 -0.25278 -0.51029 -0.25393 -0.51237 -0.25509 L -0.51992 -0.25949 C -0.52071 -0.25995 -0.52149 -0.26065 -0.5224 -0.26088 L -0.52826 -0.2625 C -0.52982 -0.26296 -0.53151 -0.26366 -0.53321 -0.26389 C -0.5362 -0.26458 -0.53933 -0.26481 -0.54232 -0.26528 C -0.54974 -0.26875 -0.54297 -0.26597 -0.55651 -0.26829 C -0.58854 -0.27384 -0.5569 -0.26921 -0.58242 -0.27268 C -0.60847 -0.27106 -0.59792 -0.2713 -0.61407 -0.2713 L -0.61485 -0.2713 L -0.61563 -0.26528 " pathEditMode="relative" ptsTypes="AAAAAAAAAAAAAAAAAAAAAAAAAAAAAAAAAAAAAAAAAAAAAAAAAAAAAAAAAAAAAAAAAAAAAAAAAAAAAAAAAAAAAAAAA">
                                      <p:cBhvr>
                                        <p:cTn id="143" dur="2000" fill="hold"/>
                                        <p:tgtEl>
                                          <p:spTgt spid="29"/>
                                        </p:tgtEl>
                                        <p:attrNameLst>
                                          <p:attrName>ppt_x</p:attrName>
                                          <p:attrName>ppt_y</p:attrName>
                                        </p:attrNameLst>
                                      </p:cBhvr>
                                    </p:animMotion>
                                  </p:childTnLst>
                                </p:cTn>
                              </p:par>
                            </p:childTnLst>
                          </p:cTn>
                        </p:par>
                        <p:par>
                          <p:cTn id="144" fill="hold">
                            <p:stCondLst>
                              <p:cond delay="37000"/>
                            </p:stCondLst>
                            <p:childTnLst>
                              <p:par>
                                <p:cTn id="145" presetID="10" presetClass="exit" presetSubtype="0" fill="hold" nodeType="afterEffect">
                                  <p:stCondLst>
                                    <p:cond delay="0"/>
                                  </p:stCondLst>
                                  <p:childTnLst>
                                    <p:animEffect transition="out" filter="fade">
                                      <p:cBhvr>
                                        <p:cTn id="146" dur="500"/>
                                        <p:tgtEl>
                                          <p:spTgt spid="29"/>
                                        </p:tgtEl>
                                      </p:cBhvr>
                                    </p:animEffect>
                                    <p:set>
                                      <p:cBhvr>
                                        <p:cTn id="147" dur="1" fill="hold">
                                          <p:stCondLst>
                                            <p:cond delay="499"/>
                                          </p:stCondLst>
                                        </p:cTn>
                                        <p:tgtEl>
                                          <p:spTgt spid="29"/>
                                        </p:tgtEl>
                                        <p:attrNameLst>
                                          <p:attrName>style.visibility</p:attrName>
                                        </p:attrNameLst>
                                      </p:cBhvr>
                                      <p:to>
                                        <p:strVal val="hidden"/>
                                      </p:to>
                                    </p:set>
                                  </p:childTnLst>
                                </p:cTn>
                              </p:par>
                            </p:childTnLst>
                          </p:cTn>
                        </p:par>
                        <p:par>
                          <p:cTn id="148" fill="hold">
                            <p:stCondLst>
                              <p:cond delay="37500"/>
                            </p:stCondLst>
                            <p:childTnLst>
                              <p:par>
                                <p:cTn id="149" presetID="14" presetClass="entr" presetSubtype="10" fill="hold" nodeType="afterEffect">
                                  <p:stCondLst>
                                    <p:cond delay="0"/>
                                  </p:stCondLst>
                                  <p:childTnLst>
                                    <p:set>
                                      <p:cBhvr>
                                        <p:cTn id="150" dur="1" fill="hold">
                                          <p:stCondLst>
                                            <p:cond delay="0"/>
                                          </p:stCondLst>
                                        </p:cTn>
                                        <p:tgtEl>
                                          <p:spTgt spid="27"/>
                                        </p:tgtEl>
                                        <p:attrNameLst>
                                          <p:attrName>style.visibility</p:attrName>
                                        </p:attrNameLst>
                                      </p:cBhvr>
                                      <p:to>
                                        <p:strVal val="visible"/>
                                      </p:to>
                                    </p:set>
                                    <p:animEffect transition="in" filter="randombar(horizontal)">
                                      <p:cBhvr>
                                        <p:cTn id="151" dur="500"/>
                                        <p:tgtEl>
                                          <p:spTgt spid="27"/>
                                        </p:tgtEl>
                                      </p:cBhvr>
                                    </p:animEffect>
                                  </p:childTnLst>
                                </p:cTn>
                              </p:par>
                            </p:childTnLst>
                          </p:cTn>
                        </p:par>
                        <p:par>
                          <p:cTn id="152" fill="hold">
                            <p:stCondLst>
                              <p:cond delay="38000"/>
                            </p:stCondLst>
                            <p:childTnLst>
                              <p:par>
                                <p:cTn id="153" presetID="0" presetClass="path" presetSubtype="0" accel="50000" decel="50000" fill="hold" nodeType="afterEffect">
                                  <p:stCondLst>
                                    <p:cond delay="0"/>
                                  </p:stCondLst>
                                  <p:childTnLst>
                                    <p:animMotion origin="layout" path="M 0.00586 -0.00532 L 0.00586 -0.00532 C 0.00247 -0.00833 -0.00104 -0.01065 -0.00417 -0.01435 L -0.00924 -0.02014 C -0.01003 -0.0213 -0.01068 -0.02268 -0.01172 -0.02315 L -0.0151 -0.02477 C -0.01615 -0.02616 -0.01719 -0.02801 -0.01836 -0.02917 C -0.02057 -0.03148 -0.02292 -0.03264 -0.025 -0.03495 C -0.02591 -0.03611 -0.02682 -0.03681 -0.0276 -0.03796 C -0.02838 -0.03935 -0.02904 -0.04143 -0.03008 -0.04236 C -0.03125 -0.04398 -0.03294 -0.04421 -0.03424 -0.04537 C -0.03542 -0.04653 -0.03633 -0.04861 -0.0375 -0.04977 C -0.04023 -0.05301 -0.04323 -0.05556 -0.04583 -0.0588 C -0.04674 -0.05972 -0.0474 -0.06111 -0.04844 -0.06181 C -0.04948 -0.0625 -0.05065 -0.06273 -0.05169 -0.06319 C -0.0526 -0.06458 -0.05325 -0.06643 -0.05417 -0.06759 C -0.06003 -0.075 -0.05521 -0.06736 -0.06003 -0.07199 C -0.06185 -0.07384 -0.06315 -0.07708 -0.0651 -0.07801 C -0.07018 -0.08032 -0.07044 -0.08009 -0.07669 -0.08681 C -0.07891 -0.08935 -0.08086 -0.09282 -0.08333 -0.09421 C -0.08424 -0.09491 -0.08516 -0.09514 -0.08594 -0.09583 C -0.09557 -0.10532 -0.08906 -0.10162 -0.09583 -0.10463 C -0.09726 -0.10625 -0.09857 -0.10787 -0.1 -0.10903 C -0.10404 -0.11273 -0.1056 -0.1125 -0.11003 -0.11505 C -0.11146 -0.11597 -0.11276 -0.11713 -0.11419 -0.11806 C -0.11615 -0.11921 -0.1181 -0.11991 -0.12005 -0.12106 C -0.12344 -0.12292 -0.12669 -0.12546 -0.13008 -0.12685 C -0.13112 -0.12731 -0.13229 -0.12778 -0.13333 -0.12847 C -0.13503 -0.1294 -0.13672 -0.13056 -0.13841 -0.13125 C -0.1474 -0.13542 -0.13984 -0.13056 -0.14674 -0.13426 C -0.14844 -0.13518 -0.15 -0.13634 -0.15169 -0.13727 C -0.15286 -0.13796 -0.15391 -0.13819 -0.15508 -0.13866 C -0.15651 -0.13958 -0.15781 -0.14097 -0.15924 -0.14167 C -0.16055 -0.14236 -0.16198 -0.14259 -0.16341 -0.14329 C -0.16484 -0.14398 -0.16615 -0.14514 -0.16758 -0.14606 C -0.16862 -0.14699 -0.16966 -0.14861 -0.17083 -0.14907 C -0.17253 -0.15 -0.17422 -0.15023 -0.17591 -0.15069 C -0.17982 -0.15347 -0.18073 -0.15417 -0.18503 -0.15648 C -0.18893 -0.15856 -0.19297 -0.15972 -0.19674 -0.1625 C -0.20404 -0.16759 -0.19766 -0.16343 -0.20677 -0.16829 C -0.20833 -0.16921 -0.21003 -0.17037 -0.21172 -0.1713 C -0.21562 -0.17338 -0.21953 -0.17523 -0.22344 -0.17731 C -0.22539 -0.17824 -0.22734 -0.17917 -0.22917 -0.18032 C -0.23086 -0.18125 -0.23255 -0.18241 -0.23424 -0.1831 C -0.23815 -0.18518 -0.24193 -0.18796 -0.24583 -0.18912 L -0.25091 -0.19051 C -0.25221 -0.19213 -0.25351 -0.19421 -0.25508 -0.19514 C -0.2569 -0.19606 -0.25898 -0.19583 -0.26094 -0.19653 C -0.26289 -0.19722 -0.26484 -0.19838 -0.26667 -0.19954 C -0.26836 -0.20046 -0.27005 -0.20139 -0.27174 -0.20255 C -0.2737 -0.20393 -0.27552 -0.20579 -0.2776 -0.20694 C -0.27943 -0.20787 -0.28138 -0.20787 -0.28333 -0.20833 C -0.29219 -0.21366 -0.28672 -0.21042 -0.3 -0.21736 C -0.30195 -0.21829 -0.30391 -0.21921 -0.30586 -0.22014 C -0.31836 -0.22778 -0.30273 -0.21852 -0.31667 -0.22616 C -0.31836 -0.22708 -0.32005 -0.22801 -0.32174 -0.22917 C -0.32318 -0.23009 -0.32448 -0.23148 -0.32591 -0.23218 C -0.32747 -0.23287 -0.3293 -0.23287 -0.33086 -0.23356 C -0.33255 -0.23426 -0.33424 -0.23565 -0.33594 -0.23657 C -0.33698 -0.23704 -0.33815 -0.2375 -0.33919 -0.23796 C -0.34088 -0.23889 -0.34258 -0.23981 -0.34427 -0.24097 C -0.34531 -0.2419 -0.34635 -0.24329 -0.34753 -0.24398 C -0.34974 -0.24514 -0.35208 -0.2456 -0.35417 -0.24699 C -0.35508 -0.24745 -0.35586 -0.24792 -0.35677 -0.24838 C -0.35807 -0.24931 -0.3595 -0.25046 -0.36094 -0.25139 C -0.36198 -0.25208 -0.36315 -0.25231 -0.36419 -0.25278 C -0.37422 -0.26343 -0.36276 -0.25255 -0.37253 -0.2588 C -0.38398 -0.2662 -0.37174 -0.26111 -0.38177 -0.26458 C -0.38503 -0.26713 -0.38815 -0.27106 -0.39167 -0.27199 C -0.40482 -0.27593 -0.38854 -0.2706 -0.40169 -0.27662 C -0.40456 -0.27778 -0.40729 -0.27778 -0.41003 -0.2794 C -0.4112 -0.28032 -0.41224 -0.28171 -0.41341 -0.28241 C -0.41445 -0.2831 -0.41562 -0.28333 -0.41667 -0.28403 C -0.42161 -0.28634 -0.41667 -0.28449 -0.42253 -0.28681 C -0.42396 -0.2875 -0.42539 -0.28773 -0.42669 -0.28843 C -0.42838 -0.28912 -0.43008 -0.29051 -0.43177 -0.29143 C -0.43281 -0.2919 -0.43398 -0.29213 -0.43503 -0.29282 C -0.4362 -0.29352 -0.43724 -0.29514 -0.43841 -0.29583 C -0.43971 -0.29676 -0.44479 -0.29838 -0.44583 -0.29884 C -0.45 -0.3037 -0.44805 -0.30208 -0.45508 -0.30463 C -0.46497 -0.30833 -0.46289 -0.30718 -0.47253 -0.30903 C -0.47474 -0.30949 -0.47695 -0.31018 -0.47917 -0.31065 C -0.48203 -0.31111 -0.48476 -0.31157 -0.4875 -0.31204 C -0.48945 -0.3125 -0.49141 -0.31319 -0.49336 -0.31366 C -0.50391 -0.31597 -0.49753 -0.31389 -0.50508 -0.31643 L -0.56341 -0.31505 C -0.57109 -0.31481 -0.57747 -0.31319 -0.58503 -0.31204 C -0.60026 -0.30995 -0.60273 -0.31018 -0.62083 -0.30903 C -0.62253 -0.3081 -0.62422 -0.30671 -0.62591 -0.30625 C -0.62825 -0.30532 -0.63099 -0.3044 -0.63333 -0.30324 C -0.63503 -0.30231 -0.63698 -0.30208 -0.63841 -0.30023 C -0.63919 -0.29931 -0.63997 -0.29792 -0.64088 -0.29722 C -0.64245 -0.29606 -0.64583 -0.29421 -0.64583 -0.29421 L -0.65091 -0.28102 C -0.65143 -0.2794 -0.65221 -0.27824 -0.6526 -0.27662 L -0.65417 -0.26759 " pathEditMode="relative" ptsTypes="AAAAAAAAAAAAAAAAAAAAAAAAAAAAAAAAAAAAAAAAAAAAAAAAAAAAAAAAAAAAAAAAAAAAAAAAAAAAAAAAAAAAAAAAAAAAAAAA">
                                      <p:cBhvr>
                                        <p:cTn id="154" dur="2000" fill="hold"/>
                                        <p:tgtEl>
                                          <p:spTgt spid="27"/>
                                        </p:tgtEl>
                                        <p:attrNameLst>
                                          <p:attrName>ppt_x</p:attrName>
                                          <p:attrName>ppt_y</p:attrName>
                                        </p:attrNameLst>
                                      </p:cBhvr>
                                    </p:animMotion>
                                  </p:childTnLst>
                                </p:cTn>
                              </p:par>
                            </p:childTnLst>
                          </p:cTn>
                        </p:par>
                        <p:par>
                          <p:cTn id="155" fill="hold">
                            <p:stCondLst>
                              <p:cond delay="40000"/>
                            </p:stCondLst>
                            <p:childTnLst>
                              <p:par>
                                <p:cTn id="156" presetID="10" presetClass="exit" presetSubtype="0" fill="hold" nodeType="afterEffect">
                                  <p:stCondLst>
                                    <p:cond delay="0"/>
                                  </p:stCondLst>
                                  <p:childTnLst>
                                    <p:animEffect transition="out" filter="fade">
                                      <p:cBhvr>
                                        <p:cTn id="157" dur="500"/>
                                        <p:tgtEl>
                                          <p:spTgt spid="27"/>
                                        </p:tgtEl>
                                      </p:cBhvr>
                                    </p:animEffect>
                                    <p:set>
                                      <p:cBhvr>
                                        <p:cTn id="158" dur="1" fill="hold">
                                          <p:stCondLst>
                                            <p:cond delay="499"/>
                                          </p:stCondLst>
                                        </p:cTn>
                                        <p:tgtEl>
                                          <p:spTgt spid="27"/>
                                        </p:tgtEl>
                                        <p:attrNameLst>
                                          <p:attrName>style.visibility</p:attrName>
                                        </p:attrNameLst>
                                      </p:cBhvr>
                                      <p:to>
                                        <p:strVal val="hidden"/>
                                      </p:to>
                                    </p:set>
                                  </p:childTnLst>
                                </p:cTn>
                              </p:par>
                            </p:childTnLst>
                          </p:cTn>
                        </p:par>
                        <p:par>
                          <p:cTn id="159" fill="hold">
                            <p:stCondLst>
                              <p:cond delay="40500"/>
                            </p:stCondLst>
                            <p:childTnLst>
                              <p:par>
                                <p:cTn id="160" presetID="14" presetClass="entr" presetSubtype="10" fill="hold" nodeType="afterEffect">
                                  <p:stCondLst>
                                    <p:cond delay="0"/>
                                  </p:stCondLst>
                                  <p:childTnLst>
                                    <p:set>
                                      <p:cBhvr>
                                        <p:cTn id="161" dur="1" fill="hold">
                                          <p:stCondLst>
                                            <p:cond delay="0"/>
                                          </p:stCondLst>
                                        </p:cTn>
                                        <p:tgtEl>
                                          <p:spTgt spid="25"/>
                                        </p:tgtEl>
                                        <p:attrNameLst>
                                          <p:attrName>style.visibility</p:attrName>
                                        </p:attrNameLst>
                                      </p:cBhvr>
                                      <p:to>
                                        <p:strVal val="visible"/>
                                      </p:to>
                                    </p:set>
                                    <p:animEffect transition="in" filter="randombar(horizontal)">
                                      <p:cBhvr>
                                        <p:cTn id="162" dur="500"/>
                                        <p:tgtEl>
                                          <p:spTgt spid="25"/>
                                        </p:tgtEl>
                                      </p:cBhvr>
                                    </p:animEffect>
                                  </p:childTnLst>
                                </p:cTn>
                              </p:par>
                            </p:childTnLst>
                          </p:cTn>
                        </p:par>
                        <p:par>
                          <p:cTn id="163" fill="hold">
                            <p:stCondLst>
                              <p:cond delay="41000"/>
                            </p:stCondLst>
                            <p:childTnLst>
                              <p:par>
                                <p:cTn id="164" presetID="0" presetClass="path" presetSubtype="0" accel="50000" decel="50000" fill="hold" nodeType="afterEffect">
                                  <p:stCondLst>
                                    <p:cond delay="0"/>
                                  </p:stCondLst>
                                  <p:childTnLst>
                                    <p:animMotion origin="layout" path="M 0.00299 0.02408 L 0.00299 0.02408 C 0.00234 0.01899 0.00208 0.01389 0.0013 0.00926 C 0.00026 0.00278 -0.00065 0.00348 -0.00287 -0.00115 C -0.00378 -0.003 -0.00456 -0.00509 -0.00534 -0.00717 C -0.00703 -0.01574 -0.00495 -0.00787 -0.00873 -0.01458 C -0.00977 -0.0162 -0.01029 -0.01851 -0.0112 -0.02037 C -0.01198 -0.02199 -0.01302 -0.02337 -0.01367 -0.025 C -0.01432 -0.02638 -0.01472 -0.028 -0.01537 -0.02939 C -0.01641 -0.03101 -0.01771 -0.03217 -0.01875 -0.03379 C -0.02005 -0.03611 -0.02071 -0.03912 -0.02201 -0.0412 C -0.02305 -0.04259 -0.02435 -0.04305 -0.02539 -0.04421 C -0.02656 -0.04537 -0.02774 -0.04699 -0.02878 -0.04861 C -0.02969 -0.05 -0.03021 -0.05185 -0.03125 -0.053 C -0.03203 -0.05393 -0.03294 -0.05393 -0.03373 -0.05462 C -0.03464 -0.05532 -0.03542 -0.05671 -0.0362 -0.0574 C -0.03841 -0.05972 -0.04063 -0.06134 -0.04284 -0.06342 C -0.04401 -0.06435 -0.04518 -0.06504 -0.04623 -0.06643 C -0.05456 -0.07731 -0.0431 -0.06273 -0.05625 -0.07685 C -0.05899 -0.07962 -0.06224 -0.08148 -0.06459 -0.08564 C -0.06563 -0.08773 -0.06654 -0.09004 -0.06784 -0.09166 C -0.06914 -0.09305 -0.07071 -0.09328 -0.07201 -0.09444 C -0.07357 -0.09583 -0.07487 -0.09768 -0.07617 -0.09907 C -0.07956 -0.10208 -0.08321 -0.10393 -0.0862 -0.10787 C -0.08946 -0.11203 -0.08998 -0.11319 -0.09375 -0.11666 C -0.09649 -0.11944 -0.09935 -0.12129 -0.10209 -0.12407 C -0.10534 -0.12754 -0.10768 -0.13055 -0.1112 -0.1331 C -0.11289 -0.13425 -0.11459 -0.13495 -0.11628 -0.13611 C -0.11732 -0.1375 -0.11836 -0.13935 -0.11953 -0.1405 C -0.12227 -0.14282 -0.125 -0.14513 -0.12787 -0.14629 C -0.13307 -0.14861 -0.13503 -0.1493 -0.14128 -0.1537 C -0.15417 -0.16296 -0.13464 -0.1493 -0.15117 -0.15972 C -0.16602 -0.16898 -0.15729 -0.16574 -0.16706 -0.16851 C -0.17057 -0.17175 -0.17071 -0.17199 -0.17461 -0.17453 C -0.17617 -0.17569 -0.17787 -0.17685 -0.17956 -0.17754 C -0.18177 -0.17824 -0.18399 -0.17847 -0.1862 -0.17893 C -0.18711 -0.17939 -0.18789 -0.18009 -0.18867 -0.18055 C -0.19011 -0.18101 -0.19154 -0.18101 -0.19284 -0.18194 C -0.19414 -0.18263 -0.19505 -0.18425 -0.19623 -0.18495 C -0.19753 -0.18564 -0.19909 -0.18564 -0.20039 -0.18634 C -0.2086 -0.19004 -0.19414 -0.18518 -0.20794 -0.18935 C -0.21797 -0.19814 -0.20781 -0.19027 -0.21784 -0.19513 C -0.22982 -0.20092 -0.21289 -0.19583 -0.22787 -0.19976 C -0.2293 -0.20069 -0.2306 -0.20185 -0.23203 -0.20254 C -0.23503 -0.20416 -0.24037 -0.20486 -0.24284 -0.20555 C -0.24453 -0.20601 -0.24623 -0.20671 -0.24792 -0.20717 C -0.25781 -0.21597 -0.24935 -0.20949 -0.27292 -0.21157 C -0.27656 -0.2118 -0.28008 -0.2125 -0.28373 -0.21296 C -0.2849 -0.21342 -0.28594 -0.21388 -0.28711 -0.21458 C -0.28906 -0.2155 -0.29089 -0.21666 -0.29284 -0.21736 C -0.29779 -0.21921 -0.30638 -0.2199 -0.31042 -0.22037 C -0.31185 -0.22083 -0.31315 -0.22152 -0.31459 -0.22199 C -0.31823 -0.22268 -0.33138 -0.22453 -0.33451 -0.22476 C -0.34401 -0.22824 -0.33255 -0.22453 -0.3487 -0.22777 C -0.35013 -0.22824 -0.35156 -0.2287 -0.35287 -0.22939 C -0.35404 -0.22986 -0.35508 -0.23055 -0.35625 -0.23078 C -0.35951 -0.23148 -0.36289 -0.23171 -0.36628 -0.23217 C -0.36836 -0.23356 -0.36979 -0.23449 -0.37201 -0.23518 C -0.37396 -0.23587 -0.37591 -0.23611 -0.37787 -0.2368 C -0.38893 -0.24004 -0.37253 -0.23703 -0.39453 -0.23958 C -0.3974 -0.2405 -0.40482 -0.24259 -0.40873 -0.24421 C -0.4138 -0.24629 -0.41498 -0.24722 -0.41953 -0.24861 C -0.42722 -0.25092 -0.42539 -0.24976 -0.43451 -0.25162 C -0.43646 -0.25185 -0.43841 -0.25254 -0.44037 -0.253 C -0.44701 -0.25763 -0.44232 -0.25509 -0.45039 -0.2574 C -0.45182 -0.25787 -0.45313 -0.25856 -0.45456 -0.25902 C -0.45625 -0.25949 -0.45794 -0.25972 -0.45951 -0.26041 C -0.46068 -0.26087 -0.46172 -0.26157 -0.46289 -0.2618 C -0.46563 -0.2625 -0.46849 -0.26296 -0.47123 -0.26342 C -0.47813 -0.26736 -0.46719 -0.26134 -0.48034 -0.26643 C -0.48216 -0.26689 -0.48373 -0.26828 -0.48542 -0.26921 L -0.49037 -0.27222 C -0.49128 -0.27268 -0.49206 -0.27337 -0.49284 -0.27384 C -0.50339 -0.27847 -0.48698 -0.27129 -0.50117 -0.27662 C -0.50352 -0.27754 -0.5056 -0.27916 -0.50794 -0.27962 C -0.5099 -0.28009 -0.51185 -0.28055 -0.51367 -0.28125 C -0.51849 -0.28263 -0.51589 -0.28287 -0.52123 -0.28402 C -0.52422 -0.28472 -0.52735 -0.28518 -0.53034 -0.28564 C -0.5349 -0.28773 -0.53646 -0.28842 -0.54206 -0.29004 C -0.54597 -0.2912 -0.55 -0.2912 -0.55378 -0.29305 C -0.56302 -0.29768 -0.55755 -0.2956 -0.57044 -0.29745 C -0.57266 -0.29837 -0.57487 -0.29953 -0.57709 -0.30046 C -0.58151 -0.30208 -0.58685 -0.30231 -0.59128 -0.30347 C -0.59297 -0.3037 -0.59466 -0.30416 -0.59623 -0.30486 C -0.59792 -0.30555 -0.59948 -0.3074 -0.60117 -0.30787 C -0.60508 -0.30879 -0.60899 -0.30879 -0.61289 -0.30925 C -0.62813 -0.31481 -0.61849 -0.3118 -0.65209 -0.30925 C -0.65352 -0.30925 -0.65482 -0.30833 -0.65625 -0.30787 C -0.66406 -0.30439 -0.65313 -0.30879 -0.6612 -0.30347 C -0.6625 -0.30254 -0.66406 -0.30231 -0.66537 -0.30185 C -0.66628 -0.30092 -0.66706 -0.29976 -0.66784 -0.29884 C -0.66875 -0.29814 -0.66966 -0.29814 -0.67044 -0.29745 C -0.67162 -0.29629 -0.67266 -0.29444 -0.6737 -0.29305 C -0.67461 -0.29189 -0.67552 -0.2912 -0.67617 -0.29004 C -0.68268 -0.28055 -0.675 -0.29004 -0.68125 -0.28263 C -0.68321 -0.27731 -0.68203 -0.27893 -0.68451 -0.27662 " pathEditMode="relative" ptsTypes="AAAAAAAAAAAAAAAAAAAAAAAAAAAAAAAAAAAAAAAAAAAAAAAAAAAAAAAAAAAAAAAAAAAAAAAAAAAAAAAAAAAAAAAAAAAAAAAA">
                                      <p:cBhvr>
                                        <p:cTn id="165" dur="2000" fill="hold"/>
                                        <p:tgtEl>
                                          <p:spTgt spid="25"/>
                                        </p:tgtEl>
                                        <p:attrNameLst>
                                          <p:attrName>ppt_x</p:attrName>
                                          <p:attrName>ppt_y</p:attrName>
                                        </p:attrNameLst>
                                      </p:cBhvr>
                                    </p:animMotion>
                                  </p:childTnLst>
                                </p:cTn>
                              </p:par>
                            </p:childTnLst>
                          </p:cTn>
                        </p:par>
                        <p:par>
                          <p:cTn id="166" fill="hold">
                            <p:stCondLst>
                              <p:cond delay="43000"/>
                            </p:stCondLst>
                            <p:childTnLst>
                              <p:par>
                                <p:cTn id="167" presetID="10" presetClass="exit" presetSubtype="0" fill="hold" nodeType="afterEffect">
                                  <p:stCondLst>
                                    <p:cond delay="0"/>
                                  </p:stCondLst>
                                  <p:childTnLst>
                                    <p:animEffect transition="out" filter="fade">
                                      <p:cBhvr>
                                        <p:cTn id="168" dur="500"/>
                                        <p:tgtEl>
                                          <p:spTgt spid="25"/>
                                        </p:tgtEl>
                                      </p:cBhvr>
                                    </p:animEffect>
                                    <p:set>
                                      <p:cBhvr>
                                        <p:cTn id="169"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20" grpId="1" animBg="1"/>
      <p:bldP spid="20" grpId="2" animBg="1"/>
      <p:bldP spid="33" grpId="0" animBg="1"/>
      <p:bldP spid="33" grpId="1" animBg="1"/>
      <p:bldP spid="33" grpId="2" animBg="1"/>
      <p:bldP spid="34" grpId="0" animBg="1"/>
      <p:bldP spid="34" grpId="1" animBg="1"/>
      <p:bldP spid="34" grpId="2" animBg="1"/>
      <p:bldP spid="35" grpId="0" animBg="1"/>
      <p:bldP spid="35" grpId="1" animBg="1"/>
      <p:bldP spid="35" grpId="2" animBg="1"/>
      <p:bldP spid="37" grpId="0" animBg="1"/>
      <p:bldP spid="37" grpId="1" animBg="1"/>
      <p:bldP spid="37" grpId="2" animBg="1"/>
      <p:bldP spid="41" grpId="0" animBg="1"/>
      <p:bldP spid="41" grpId="1" animBg="1"/>
      <p:bldP spid="41" grpId="2" animBg="1"/>
      <p:bldP spid="42" grpId="0" animBg="1"/>
      <p:bldP spid="42" grpId="1" animBg="1"/>
      <p:bldP spid="42" grpId="2" animBg="1"/>
      <p:bldP spid="43" grpId="0" animBg="1"/>
      <p:bldP spid="43" grpId="1" animBg="1"/>
      <p:bldP spid="43" grpId="2" animBg="1"/>
      <p:bldP spid="44" grpId="0" animBg="1"/>
      <p:bldP spid="44" grpId="1" animBg="1"/>
      <p:bldP spid="44" grpId="2" animBg="1"/>
      <p:bldP spid="45" grpId="0" animBg="1"/>
      <p:bldP spid="45" grpId="1" animBg="1"/>
      <p:bldP spid="45" grpId="2" animBg="1"/>
      <p:bldP spid="3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358923" y="90876"/>
            <a:ext cx="10841052" cy="794204"/>
          </a:xfrm>
        </p:spPr>
        <p:txBody>
          <a:bodyPr/>
          <a:lstStyle/>
          <a:p>
            <a:r>
              <a:rPr lang="nl-BE" dirty="0"/>
              <a:t>Http-methodes</a:t>
            </a:r>
          </a:p>
        </p:txBody>
      </p: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358923" y="885080"/>
            <a:ext cx="11434273" cy="5762403"/>
          </a:xfrm>
        </p:spPr>
        <p:txBody>
          <a:bodyPr>
            <a:normAutofit/>
          </a:bodyPr>
          <a:lstStyle/>
          <a:p>
            <a:r>
              <a:rPr lang="nl-BE" dirty="0"/>
              <a:t>Http kent verschillende methodes om data te vragen aan een webserver, de belangrijkste zijn:</a:t>
            </a:r>
          </a:p>
          <a:p>
            <a:pPr lvl="1"/>
            <a:r>
              <a:rPr lang="nl-BE" dirty="0"/>
              <a:t>GET	</a:t>
            </a:r>
          </a:p>
          <a:p>
            <a:pPr lvl="2"/>
            <a:r>
              <a:rPr lang="nl-BE" dirty="0"/>
              <a:t>Get wordt enkel gebruikt om data op te vragen van de server.</a:t>
            </a:r>
          </a:p>
          <a:p>
            <a:pPr lvl="1"/>
            <a:r>
              <a:rPr lang="nl-BE" dirty="0"/>
              <a:t>POST	</a:t>
            </a:r>
          </a:p>
          <a:p>
            <a:pPr lvl="2"/>
            <a:r>
              <a:rPr lang="nl-BE" dirty="0"/>
              <a:t>Wordt gebruikt om data te sturen naar de server.</a:t>
            </a:r>
          </a:p>
          <a:p>
            <a:pPr lvl="1"/>
            <a:r>
              <a:rPr lang="nl-BE" dirty="0"/>
              <a:t>HEAD	</a:t>
            </a:r>
          </a:p>
          <a:p>
            <a:pPr lvl="2"/>
            <a:r>
              <a:rPr lang="nl-BE" dirty="0"/>
              <a:t>Wordt gebruikt om data op te vragen aan de server net zoals GET, maar bij HEAD wordt enkel de header van het antwoord teruggestuurd en niet de inhoud.</a:t>
            </a:r>
          </a:p>
          <a:p>
            <a:pPr lvl="1"/>
            <a:r>
              <a:rPr lang="nl-BE" dirty="0"/>
              <a:t>PUT</a:t>
            </a:r>
          </a:p>
          <a:p>
            <a:pPr lvl="2"/>
            <a:r>
              <a:rPr lang="nl-BE" dirty="0"/>
              <a:t>Creëert of vervangt een bepaalde resource op de server.</a:t>
            </a:r>
          </a:p>
          <a:p>
            <a:pPr lvl="1"/>
            <a:r>
              <a:rPr lang="nl-BE" dirty="0"/>
              <a:t>DELETE</a:t>
            </a:r>
          </a:p>
          <a:p>
            <a:pPr lvl="2"/>
            <a:r>
              <a:rPr lang="nl-BE" dirty="0"/>
              <a:t>Wordt gebruikt om een specifieke resource te verwijderen van de server.</a:t>
            </a:r>
          </a:p>
          <a:p>
            <a:r>
              <a:rPr lang="nl-BE" dirty="0"/>
              <a:t>Met hulpprogramma’s zoals </a:t>
            </a:r>
            <a:r>
              <a:rPr lang="nl-BE" dirty="0" err="1"/>
              <a:t>Fiddler</a:t>
            </a:r>
            <a:r>
              <a:rPr lang="nl-BE" dirty="0"/>
              <a:t> of Postman kunnen we netwerkboodschappen bekijken en ontleden.</a:t>
            </a:r>
          </a:p>
        </p:txBody>
      </p:sp>
    </p:spTree>
    <p:extLst>
      <p:ext uri="{BB962C8B-B14F-4D97-AF65-F5344CB8AC3E}">
        <p14:creationId xmlns:p14="http://schemas.microsoft.com/office/powerpoint/2010/main" val="3237578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1B81E3BA243CF4A868B0BEC9F975797" ma:contentTypeVersion="13" ma:contentTypeDescription="Create a new document." ma:contentTypeScope="" ma:versionID="4843085c75a5c3f0bd98c1eaaef040c6">
  <xsd:schema xmlns:xsd="http://www.w3.org/2001/XMLSchema" xmlns:xs="http://www.w3.org/2001/XMLSchema" xmlns:p="http://schemas.microsoft.com/office/2006/metadata/properties" xmlns:ns2="4af98d12-1551-4a02-9e0a-f0639a4d5771" xmlns:ns3="6fd23e11-32eb-4a0c-a866-7a24f41d8546" targetNamespace="http://schemas.microsoft.com/office/2006/metadata/properties" ma:root="true" ma:fieldsID="b306921d0ccbdf04f0f0debed5d42902" ns2:_="" ns3:_="">
    <xsd:import namespace="4af98d12-1551-4a02-9e0a-f0639a4d5771"/>
    <xsd:import namespace="6fd23e11-32eb-4a0c-a866-7a24f41d854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ObjectDetectorVersions" minOccurs="0"/>
                <xsd:element ref="ns2:MediaServiceDateTaken" minOccurs="0"/>
                <xsd:element ref="ns2:MediaServiceLoca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f98d12-1551-4a02-9e0a-f0639a4d57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c2da48d7-073e-4961-a670-68e91ca5c89a"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fd23e11-32eb-4a0c-a866-7a24f41d8546"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88ad5547-7cbb-4923-8c65-2643cfff47c7}" ma:internalName="TaxCatchAll" ma:showField="CatchAllData" ma:web="6fd23e11-32eb-4a0c-a866-7a24f41d854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06DFD5-8C57-4EAD-B498-AB8664690A9C}">
  <ds:schemaRefs>
    <ds:schemaRef ds:uri="http://schemas.microsoft.com/sharepoint/v3/contenttype/forms"/>
  </ds:schemaRefs>
</ds:datastoreItem>
</file>

<file path=customXml/itemProps2.xml><?xml version="1.0" encoding="utf-8"?>
<ds:datastoreItem xmlns:ds="http://schemas.openxmlformats.org/officeDocument/2006/customXml" ds:itemID="{0D8FF6D0-44DC-43C5-9582-12CD3552DEC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f98d12-1551-4a02-9e0a-f0639a4d5771"/>
    <ds:schemaRef ds:uri="6fd23e11-32eb-4a0c-a866-7a24f41d85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3269</TotalTime>
  <Words>3175</Words>
  <Application>Microsoft Office PowerPoint</Application>
  <PresentationFormat>Widescreen</PresentationFormat>
  <Paragraphs>333</Paragraphs>
  <Slides>34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Arial-ItalicMT</vt:lpstr>
      <vt:lpstr>ArialMT</vt:lpstr>
      <vt:lpstr>Calibri</vt:lpstr>
      <vt:lpstr>Calibri Light</vt:lpstr>
      <vt:lpstr>Symbol</vt:lpstr>
      <vt:lpstr>Wingdings</vt:lpstr>
      <vt:lpstr>Office Theme</vt:lpstr>
      <vt:lpstr>  Programmeren in C# </vt:lpstr>
      <vt:lpstr>History of the internet</vt:lpstr>
      <vt:lpstr>Wat is internet en wat is World Wide Web?</vt:lpstr>
      <vt:lpstr>Internet</vt:lpstr>
      <vt:lpstr>Web (World Wide Web)</vt:lpstr>
      <vt:lpstr>Web request via de browser</vt:lpstr>
      <vt:lpstr>Hoe gaat dit praktisch in zijn werk (simpele weergave)</vt:lpstr>
      <vt:lpstr>Hoe werkt een web request?</vt:lpstr>
      <vt:lpstr>Http-methodes</vt:lpstr>
      <vt:lpstr>HTTP request</vt:lpstr>
      <vt:lpstr>Wat gebeurt er in de wolk van internet? </vt:lpstr>
      <vt:lpstr>URL  - Uniform Resource Locator</vt:lpstr>
      <vt:lpstr>DNS - Domain Name System </vt:lpstr>
      <vt:lpstr>Hoe werkt een DNS opzoeking?</vt:lpstr>
      <vt:lpstr>Korte inleiding tot HTML en CSS voor beginners</vt:lpstr>
      <vt:lpstr>HTML  documenten</vt:lpstr>
      <vt:lpstr>Wat is HTML?</vt:lpstr>
      <vt:lpstr>Tim Berners-Lee</vt:lpstr>
      <vt:lpstr>HTML: tags en elementen</vt:lpstr>
      <vt:lpstr>HTML: Structuur</vt:lpstr>
      <vt:lpstr>HTML Structuur: tags</vt:lpstr>
      <vt:lpstr>HTML Structuur: Elementen</vt:lpstr>
      <vt:lpstr>HTML Structuur: </vt:lpstr>
      <vt:lpstr>Creatie van een HTML pagina</vt:lpstr>
      <vt:lpstr>HTML: Header sectie</vt:lpstr>
      <vt:lpstr>HTML: Body (and soul)</vt:lpstr>
      <vt:lpstr>HTML: Hyperlinks</vt:lpstr>
      <vt:lpstr>HTML: Afbeeldingen</vt:lpstr>
      <vt:lpstr>Stijlen in HTML met CSS</vt:lpstr>
      <vt:lpstr>HTML: Werken met stijlen door middel van CSS</vt:lpstr>
      <vt:lpstr>Het gebruik van CSS</vt:lpstr>
      <vt:lpstr>Labo</vt:lpstr>
      <vt:lpstr>Title</vt:lpstr>
      <vt:lpstr>Title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Programmeren in C# </dc:title>
  <dc:creator>Filip Geens</dc:creator>
  <cp:lastModifiedBy>Filip Geens</cp:lastModifiedBy>
  <cp:revision>36</cp:revision>
  <dcterms:created xsi:type="dcterms:W3CDTF">2020-06-11T13:52:31Z</dcterms:created>
  <dcterms:modified xsi:type="dcterms:W3CDTF">2024-03-10T14:56:46Z</dcterms:modified>
</cp:coreProperties>
</file>